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Agrandir Wide Medium" panose="020B0604020202020204" charset="0"/>
      <p:regular r:id="rId27"/>
    </p:embeddedFont>
    <p:embeddedFont>
      <p:font typeface="Barlow Condensed" panose="00000506000000000000" pitchFamily="2" charset="0"/>
      <p:regular r:id="rId28"/>
    </p:embeddedFont>
    <p:embeddedFont>
      <p:font typeface="Barlow Condensed Bold" panose="00000806000000000000" charset="0"/>
      <p:regular r:id="rId29"/>
    </p:embeddedFont>
    <p:embeddedFont>
      <p:font typeface="Barlow SemiCondensed Bold" panose="020B0604020202020204" charset="0"/>
      <p:regular r:id="rId30"/>
    </p:embeddedFont>
    <p:embeddedFont>
      <p:font typeface="Chau Philomene" panose="020B0604020202020204" charset="0"/>
      <p:regular r:id="rId31"/>
    </p:embeddedFont>
    <p:embeddedFont>
      <p:font typeface="Clear Sans" panose="020B0604020202020204" charset="0"/>
      <p:regular r:id="rId32"/>
    </p:embeddedFont>
    <p:embeddedFont>
      <p:font typeface="Clear Sans Bold" panose="020B0604020202020204" charset="0"/>
      <p:regular r:id="rId33"/>
    </p:embeddedFont>
    <p:embeddedFont>
      <p:font typeface="DM Sans" pitchFamily="2" charset="0"/>
      <p:regular r:id="rId34"/>
    </p:embeddedFont>
    <p:embeddedFont>
      <p:font typeface="DM Sans Bold" charset="0"/>
      <p:regular r:id="rId35"/>
    </p:embeddedFont>
    <p:embeddedFont>
      <p:font typeface="Montserrat Classic" panose="020B0604020202020204" charset="0"/>
      <p:regular r:id="rId36"/>
    </p:embeddedFont>
    <p:embeddedFont>
      <p:font typeface="Now Bold" panose="020B0604020202020204" charset="0"/>
      <p:regular r:id="rId37"/>
    </p:embeddedFont>
    <p:embeddedFont>
      <p:font typeface="Open Sans 1" panose="020B0604020202020204" charset="0"/>
      <p:regular r:id="rId38"/>
    </p:embeddedFont>
    <p:embeddedFont>
      <p:font typeface="Open Sans 1 Bold" panose="020B0604020202020204" charset="0"/>
      <p:regular r:id="rId39"/>
    </p:embeddedFont>
    <p:embeddedFont>
      <p:font typeface="Open Sans 1 Bold Italics" panose="020B0604020202020204" charset="0"/>
      <p:regular r:id="rId40"/>
    </p:embeddedFont>
    <p:embeddedFont>
      <p:font typeface="Open Sans 1 Italics" panose="020B0604020202020204" charset="0"/>
      <p:regular r:id="rId41"/>
    </p:embeddedFont>
    <p:embeddedFont>
      <p:font typeface="Open Sans 1 Medium" panose="020B0604020202020204" charset="0"/>
      <p:regular r:id="rId42"/>
    </p:embeddedFont>
    <p:embeddedFont>
      <p:font typeface="Open Sans 2" panose="020B0604020202020204" charset="0"/>
      <p:regular r:id="rId43"/>
    </p:embeddedFont>
    <p:embeddedFont>
      <p:font typeface="Open Sans 2 Bold" panose="020B0604020202020204" charset="0"/>
      <p:regular r:id="rId44"/>
    </p:embeddedFont>
    <p:embeddedFont>
      <p:font typeface="Open Sans 2 Bold Italics" panose="020B0604020202020204" charset="0"/>
      <p:regular r:id="rId45"/>
    </p:embeddedFont>
    <p:embeddedFont>
      <p:font typeface="Open Sans 2 Italics" panose="020B0604020202020204" charset="0"/>
      <p:regular r:id="rId46"/>
    </p:embeddedFont>
    <p:embeddedFont>
      <p:font typeface="Poppins" panose="00000500000000000000" pitchFamily="2" charset="0"/>
      <p:regular r:id="rId47"/>
    </p:embeddedFont>
    <p:embeddedFont>
      <p:font typeface="Poppins Bold" panose="00000800000000000000" charset="0"/>
      <p:regular r:id="rId48"/>
    </p:embeddedFont>
    <p:embeddedFont>
      <p:font typeface="Roboto Bold" panose="020B0604020202020204" charset="0"/>
      <p:regular r:id="rId49"/>
    </p:embeddedFont>
    <p:embeddedFont>
      <p:font typeface="Source Sans Pro" panose="020B0503030403020204" pitchFamily="34"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0" d="100"/>
          <a:sy n="60" d="100"/>
        </p:scale>
        <p:origin x="523"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1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1.jpe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jpeg"/><Relationship Id="rId9" Type="http://schemas.openxmlformats.org/officeDocument/2006/relationships/image" Target="../media/image57.png"/><Relationship Id="rId14" Type="http://schemas.openxmlformats.org/officeDocument/2006/relationships/image" Target="../media/image62.sv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4.png"/><Relationship Id="rId7" Type="http://schemas.openxmlformats.org/officeDocument/2006/relationships/image" Target="../media/image60.svg"/><Relationship Id="rId12"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56.svg"/><Relationship Id="rId5" Type="http://schemas.openxmlformats.org/officeDocument/2006/relationships/image" Target="../media/image62.svg"/><Relationship Id="rId10" Type="http://schemas.openxmlformats.org/officeDocument/2006/relationships/image" Target="../media/image55.png"/><Relationship Id="rId4" Type="http://schemas.openxmlformats.org/officeDocument/2006/relationships/image" Target="../media/image61.png"/><Relationship Id="rId9" Type="http://schemas.openxmlformats.org/officeDocument/2006/relationships/image" Target="../media/image66.svg"/></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8.jpeg"/><Relationship Id="rId7" Type="http://schemas.openxmlformats.org/officeDocument/2006/relationships/image" Target="../media/image62.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66.sv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6.svg"/><Relationship Id="rId3" Type="http://schemas.openxmlformats.org/officeDocument/2006/relationships/image" Target="../media/image70.svg"/><Relationship Id="rId7" Type="http://schemas.openxmlformats.org/officeDocument/2006/relationships/image" Target="../media/image74.svg"/><Relationship Id="rId12" Type="http://schemas.openxmlformats.org/officeDocument/2006/relationships/image" Target="../media/image65.png"/><Relationship Id="rId2" Type="http://schemas.openxmlformats.org/officeDocument/2006/relationships/image" Target="../media/image69.png"/><Relationship Id="rId16"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58.svg"/><Relationship Id="rId5" Type="http://schemas.openxmlformats.org/officeDocument/2006/relationships/image" Target="../media/image72.svg"/><Relationship Id="rId15" Type="http://schemas.openxmlformats.org/officeDocument/2006/relationships/image" Target="../media/image60.svg"/><Relationship Id="rId10" Type="http://schemas.openxmlformats.org/officeDocument/2006/relationships/image" Target="../media/image57.png"/><Relationship Id="rId4" Type="http://schemas.openxmlformats.org/officeDocument/2006/relationships/image" Target="../media/image71.png"/><Relationship Id="rId9" Type="http://schemas.openxmlformats.org/officeDocument/2006/relationships/image" Target="../media/image56.svg"/><Relationship Id="rId14"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6.png"/><Relationship Id="rId7" Type="http://schemas.openxmlformats.org/officeDocument/2006/relationships/image" Target="../media/image60.svg"/><Relationship Id="rId12"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56.svg"/><Relationship Id="rId5" Type="http://schemas.openxmlformats.org/officeDocument/2006/relationships/image" Target="../media/image62.svg"/><Relationship Id="rId10" Type="http://schemas.openxmlformats.org/officeDocument/2006/relationships/image" Target="../media/image55.png"/><Relationship Id="rId4" Type="http://schemas.openxmlformats.org/officeDocument/2006/relationships/image" Target="../media/image61.png"/><Relationship Id="rId9" Type="http://schemas.openxmlformats.org/officeDocument/2006/relationships/image" Target="../media/image66.svg"/></Relationships>
</file>

<file path=ppt/slides/_rels/slide1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sv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5.png"/><Relationship Id="rId7" Type="http://schemas.openxmlformats.org/officeDocument/2006/relationships/image" Target="../media/image87.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svg"/><Relationship Id="rId5" Type="http://schemas.openxmlformats.org/officeDocument/2006/relationships/image" Target="../media/image81.svg"/><Relationship Id="rId10" Type="http://schemas.openxmlformats.org/officeDocument/2006/relationships/image" Target="../media/image90.png"/><Relationship Id="rId4" Type="http://schemas.openxmlformats.org/officeDocument/2006/relationships/image" Target="../media/image80.png"/><Relationship Id="rId9" Type="http://schemas.openxmlformats.org/officeDocument/2006/relationships/image" Target="../media/image89.svg"/></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svg"/><Relationship Id="rId7" Type="http://schemas.openxmlformats.org/officeDocument/2006/relationships/image" Target="../media/image103.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svg"/><Relationship Id="rId4" Type="http://schemas.openxmlformats.org/officeDocument/2006/relationships/image" Target="../media/image100.png"/><Relationship Id="rId9" Type="http://schemas.openxmlformats.org/officeDocument/2006/relationships/image" Target="../media/image105.svg"/></Relationships>
</file>

<file path=ppt/slides/_rels/slide23.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svg"/><Relationship Id="rId3" Type="http://schemas.openxmlformats.org/officeDocument/2006/relationships/image" Target="../media/image107.svg"/><Relationship Id="rId7" Type="http://schemas.openxmlformats.org/officeDocument/2006/relationships/image" Target="../media/image111.svg"/><Relationship Id="rId12" Type="http://schemas.openxmlformats.org/officeDocument/2006/relationships/image" Target="../media/image116.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15.svg"/><Relationship Id="rId5" Type="http://schemas.openxmlformats.org/officeDocument/2006/relationships/image" Target="../media/image109.sv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svg"/><Relationship Id="rId1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9.svg"/><Relationship Id="rId7" Type="http://schemas.openxmlformats.org/officeDocument/2006/relationships/image" Target="../media/image123.sv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svg"/><Relationship Id="rId4" Type="http://schemas.openxmlformats.org/officeDocument/2006/relationships/image" Target="../media/image120.png"/></Relationships>
</file>

<file path=ppt/slides/_rels/slide25.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png"/><Relationship Id="rId2" Type="http://schemas.openxmlformats.org/officeDocument/2006/relationships/image" Target="../media/image124.jpeg"/><Relationship Id="rId1" Type="http://schemas.openxmlformats.org/officeDocument/2006/relationships/slideLayout" Target="../slideLayouts/slideLayout7.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6.sv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1.png"/><Relationship Id="rId4" Type="http://schemas.openxmlformats.org/officeDocument/2006/relationships/image" Target="../media/image22.pn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pn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05989" y="3408975"/>
            <a:ext cx="9844803" cy="1337946"/>
          </a:xfrm>
          <a:prstGeom prst="rect">
            <a:avLst/>
          </a:prstGeom>
        </p:spPr>
        <p:txBody>
          <a:bodyPr lIns="0" tIns="0" rIns="0" bIns="0" rtlCol="0" anchor="t">
            <a:spAutoFit/>
          </a:bodyPr>
          <a:lstStyle/>
          <a:p>
            <a:pPr algn="ctr">
              <a:lnSpc>
                <a:spcPts val="4199"/>
              </a:lnSpc>
              <a:spcBef>
                <a:spcPct val="0"/>
              </a:spcBef>
            </a:pPr>
            <a:r>
              <a:rPr lang="en-US" sz="2999">
                <a:solidFill>
                  <a:srgbClr val="000B5D"/>
                </a:solidFill>
                <a:latin typeface="Open Sans 1 Bold"/>
              </a:rPr>
              <a:t>Дәріс №2. </a:t>
            </a:r>
          </a:p>
          <a:p>
            <a:pPr algn="ctr">
              <a:lnSpc>
                <a:spcPts val="6859"/>
              </a:lnSpc>
              <a:spcBef>
                <a:spcPct val="0"/>
              </a:spcBef>
            </a:pPr>
            <a:r>
              <a:rPr lang="en-US" sz="4899">
                <a:solidFill>
                  <a:srgbClr val="000B5D"/>
                </a:solidFill>
                <a:latin typeface="Open Sans 1 Bold"/>
              </a:rPr>
              <a:t>Жасанды зияткерлік жүйелер</a:t>
            </a:r>
          </a:p>
        </p:txBody>
      </p:sp>
      <p:sp>
        <p:nvSpPr>
          <p:cNvPr id="3" name="Freeform 3"/>
          <p:cNvSpPr/>
          <p:nvPr/>
        </p:nvSpPr>
        <p:spPr>
          <a:xfrm>
            <a:off x="959674" y="-334853"/>
            <a:ext cx="2739741" cy="1693658"/>
          </a:xfrm>
          <a:custGeom>
            <a:avLst/>
            <a:gdLst/>
            <a:ahLst/>
            <a:cxnLst/>
            <a:rect l="l" t="t" r="r" b="b"/>
            <a:pathLst>
              <a:path w="2739741" h="1693658">
                <a:moveTo>
                  <a:pt x="0" y="0"/>
                </a:moveTo>
                <a:lnTo>
                  <a:pt x="2739741" y="0"/>
                </a:lnTo>
                <a:lnTo>
                  <a:pt x="2739741" y="1693657"/>
                </a:lnTo>
                <a:lnTo>
                  <a:pt x="0" y="1693657"/>
                </a:lnTo>
                <a:lnTo>
                  <a:pt x="0" y="0"/>
                </a:lnTo>
                <a:close/>
              </a:path>
            </a:pathLst>
          </a:custGeom>
          <a:blipFill>
            <a:blip r:embed="rId2"/>
            <a:stretch>
              <a:fillRect/>
            </a:stretch>
          </a:blipFill>
        </p:spPr>
      </p:sp>
      <p:sp>
        <p:nvSpPr>
          <p:cNvPr id="4" name="TextBox 4"/>
          <p:cNvSpPr txBox="1"/>
          <p:nvPr/>
        </p:nvSpPr>
        <p:spPr>
          <a:xfrm>
            <a:off x="3261169" y="187954"/>
            <a:ext cx="10962419" cy="1437353"/>
          </a:xfrm>
          <a:prstGeom prst="rect">
            <a:avLst/>
          </a:prstGeom>
        </p:spPr>
        <p:txBody>
          <a:bodyPr lIns="0" tIns="0" rIns="0" bIns="0" rtlCol="0" anchor="t">
            <a:spAutoFit/>
          </a:bodyPr>
          <a:lstStyle/>
          <a:p>
            <a:pPr algn="ctr">
              <a:lnSpc>
                <a:spcPts val="2251"/>
              </a:lnSpc>
            </a:pPr>
            <a:r>
              <a:rPr lang="en-US" sz="2251">
                <a:solidFill>
                  <a:srgbClr val="000B5D"/>
                </a:solidFill>
                <a:latin typeface="Poppins Bold"/>
              </a:rPr>
              <a:t>АБАЙ АТЫНДАҒЫ ҚАЗАҚ ҰЛТТЫҚ ПЕДАГОГИКАЛЫҚ УНИВЕРСИТЕТІ</a:t>
            </a:r>
          </a:p>
          <a:p>
            <a:pPr algn="ctr">
              <a:lnSpc>
                <a:spcPts val="2251"/>
              </a:lnSpc>
            </a:pPr>
            <a:endParaRPr lang="en-US" sz="2251">
              <a:solidFill>
                <a:srgbClr val="000B5D"/>
              </a:solidFill>
              <a:latin typeface="Poppins Bold"/>
            </a:endParaRPr>
          </a:p>
          <a:p>
            <a:pPr algn="ctr">
              <a:lnSpc>
                <a:spcPts val="2251"/>
              </a:lnSpc>
            </a:pPr>
            <a:r>
              <a:rPr lang="en-US" sz="2251">
                <a:solidFill>
                  <a:srgbClr val="000B5D"/>
                </a:solidFill>
                <a:latin typeface="Poppins Bold"/>
              </a:rPr>
              <a:t>ПЕДАГОГИКА ЖӘНЕ ПСИХОЛОГИЯ ФАКУЛЬТЕТІ</a:t>
            </a:r>
          </a:p>
          <a:p>
            <a:pPr algn="ctr">
              <a:lnSpc>
                <a:spcPts val="2251"/>
              </a:lnSpc>
            </a:pPr>
            <a:endParaRPr lang="en-US" sz="2251">
              <a:solidFill>
                <a:srgbClr val="000B5D"/>
              </a:solidFill>
              <a:latin typeface="Poppins Bold"/>
            </a:endParaRPr>
          </a:p>
          <a:p>
            <a:pPr algn="ctr">
              <a:lnSpc>
                <a:spcPts val="2251"/>
              </a:lnSpc>
            </a:pPr>
            <a:r>
              <a:rPr lang="en-US" sz="2251">
                <a:solidFill>
                  <a:srgbClr val="000B5D"/>
                </a:solidFill>
                <a:latin typeface="Poppins Bold"/>
              </a:rPr>
              <a:t>БАСТАУЫШ БІЛІМ БЕРУ КАФЕДРАСЫ</a:t>
            </a:r>
          </a:p>
        </p:txBody>
      </p:sp>
      <p:sp>
        <p:nvSpPr>
          <p:cNvPr id="5" name="TextBox 5"/>
          <p:cNvSpPr txBox="1"/>
          <p:nvPr/>
        </p:nvSpPr>
        <p:spPr>
          <a:xfrm>
            <a:off x="1406987" y="8229307"/>
            <a:ext cx="7737013" cy="1095375"/>
          </a:xfrm>
          <a:prstGeom prst="rect">
            <a:avLst/>
          </a:prstGeom>
        </p:spPr>
        <p:txBody>
          <a:bodyPr lIns="0" tIns="0" rIns="0" bIns="0" rtlCol="0" anchor="t">
            <a:spAutoFit/>
          </a:bodyPr>
          <a:lstStyle/>
          <a:p>
            <a:pPr algn="l">
              <a:lnSpc>
                <a:spcPts val="2880"/>
              </a:lnSpc>
            </a:pPr>
            <a:r>
              <a:rPr lang="en-US" sz="2400">
                <a:solidFill>
                  <a:srgbClr val="28094B"/>
                </a:solidFill>
                <a:latin typeface="Roboto Bold"/>
              </a:rPr>
              <a:t>Жекеева А.Е. </a:t>
            </a:r>
          </a:p>
          <a:p>
            <a:pPr algn="l">
              <a:lnSpc>
                <a:spcPts val="2880"/>
              </a:lnSpc>
            </a:pPr>
            <a:r>
              <a:rPr lang="en-US" sz="2400">
                <a:solidFill>
                  <a:srgbClr val="28094B"/>
                </a:solidFill>
                <a:latin typeface="Roboto Bold"/>
              </a:rPr>
              <a:t>Педагогика ғылымдарының магистрі, оқытушы</a:t>
            </a:r>
          </a:p>
          <a:p>
            <a:pPr marL="0" lvl="0" indent="0" algn="l">
              <a:lnSpc>
                <a:spcPts val="2880"/>
              </a:lnSpc>
              <a:spcBef>
                <a:spcPct val="0"/>
              </a:spcBef>
            </a:pPr>
            <a:endParaRPr lang="en-US" sz="2400">
              <a:solidFill>
                <a:srgbClr val="28094B"/>
              </a:solidFill>
              <a:latin typeface="Roboto Bold"/>
            </a:endParaRPr>
          </a:p>
        </p:txBody>
      </p:sp>
      <p:grpSp>
        <p:nvGrpSpPr>
          <p:cNvPr id="6" name="Group 6"/>
          <p:cNvGrpSpPr/>
          <p:nvPr/>
        </p:nvGrpSpPr>
        <p:grpSpPr>
          <a:xfrm>
            <a:off x="10150791" y="550205"/>
            <a:ext cx="10689850" cy="9186590"/>
            <a:chOff x="0" y="0"/>
            <a:chExt cx="812800" cy="698500"/>
          </a:xfrm>
        </p:grpSpPr>
        <p:sp>
          <p:nvSpPr>
            <p:cNvPr id="7" name="Freeform 7"/>
            <p:cNvSpPr/>
            <p:nvPr/>
          </p:nvSpPr>
          <p:spPr>
            <a:xfrm>
              <a:off x="1530" y="0"/>
              <a:ext cx="809740" cy="698500"/>
            </a:xfrm>
            <a:custGeom>
              <a:avLst/>
              <a:gdLst/>
              <a:ahLst/>
              <a:cxnLst/>
              <a:rect l="l" t="t" r="r" b="b"/>
              <a:pathLst>
                <a:path w="809740" h="698500">
                  <a:moveTo>
                    <a:pt x="807264" y="356136"/>
                  </a:moveTo>
                  <a:lnTo>
                    <a:pt x="612076" y="691614"/>
                  </a:lnTo>
                  <a:cubicBezTo>
                    <a:pt x="609596" y="695877"/>
                    <a:pt x="605036" y="698500"/>
                    <a:pt x="600103" y="698500"/>
                  </a:cubicBezTo>
                  <a:lnTo>
                    <a:pt x="209637" y="698500"/>
                  </a:lnTo>
                  <a:cubicBezTo>
                    <a:pt x="204704" y="698500"/>
                    <a:pt x="200144" y="695877"/>
                    <a:pt x="197664" y="691614"/>
                  </a:cubicBezTo>
                  <a:lnTo>
                    <a:pt x="2476" y="356136"/>
                  </a:lnTo>
                  <a:cubicBezTo>
                    <a:pt x="0" y="351879"/>
                    <a:pt x="0" y="346621"/>
                    <a:pt x="2476" y="342364"/>
                  </a:cubicBezTo>
                  <a:lnTo>
                    <a:pt x="197664" y="6886"/>
                  </a:lnTo>
                  <a:cubicBezTo>
                    <a:pt x="200144" y="2623"/>
                    <a:pt x="204704" y="0"/>
                    <a:pt x="209637" y="0"/>
                  </a:cubicBezTo>
                  <a:lnTo>
                    <a:pt x="600103" y="0"/>
                  </a:lnTo>
                  <a:cubicBezTo>
                    <a:pt x="605036" y="0"/>
                    <a:pt x="609596" y="2623"/>
                    <a:pt x="612076" y="6886"/>
                  </a:cubicBezTo>
                  <a:lnTo>
                    <a:pt x="807264" y="342364"/>
                  </a:lnTo>
                  <a:cubicBezTo>
                    <a:pt x="809740" y="346621"/>
                    <a:pt x="809740" y="351879"/>
                    <a:pt x="807264" y="356136"/>
                  </a:cubicBezTo>
                  <a:close/>
                </a:path>
              </a:pathLst>
            </a:custGeom>
            <a:solidFill>
              <a:srgbClr val="000B5D"/>
            </a:solidFill>
          </p:spPr>
        </p:sp>
        <p:sp>
          <p:nvSpPr>
            <p:cNvPr id="8" name="TextBox 8"/>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grpSp>
        <p:nvGrpSpPr>
          <p:cNvPr id="9" name="Group 9"/>
          <p:cNvGrpSpPr/>
          <p:nvPr/>
        </p:nvGrpSpPr>
        <p:grpSpPr>
          <a:xfrm>
            <a:off x="11022910" y="334996"/>
            <a:ext cx="10857146" cy="9401799"/>
            <a:chOff x="0" y="0"/>
            <a:chExt cx="4282440" cy="3708400"/>
          </a:xfrm>
        </p:grpSpPr>
        <p:sp>
          <p:nvSpPr>
            <p:cNvPr id="10" name="Freeform 1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9100" r="-28298"/>
              </a:stretch>
            </a:blipFill>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3951" y="6954065"/>
            <a:ext cx="5421286" cy="2799389"/>
            <a:chOff x="0" y="0"/>
            <a:chExt cx="1427828" cy="737288"/>
          </a:xfrm>
        </p:grpSpPr>
        <p:sp>
          <p:nvSpPr>
            <p:cNvPr id="3" name="Freeform 3"/>
            <p:cNvSpPr/>
            <p:nvPr/>
          </p:nvSpPr>
          <p:spPr>
            <a:xfrm>
              <a:off x="0" y="0"/>
              <a:ext cx="1427828" cy="737288"/>
            </a:xfrm>
            <a:custGeom>
              <a:avLst/>
              <a:gdLst/>
              <a:ahLst/>
              <a:cxnLst/>
              <a:rect l="l" t="t" r="r" b="b"/>
              <a:pathLst>
                <a:path w="1427828" h="737288">
                  <a:moveTo>
                    <a:pt x="72831" y="0"/>
                  </a:moveTo>
                  <a:lnTo>
                    <a:pt x="1354997" y="0"/>
                  </a:lnTo>
                  <a:cubicBezTo>
                    <a:pt x="1374313" y="0"/>
                    <a:pt x="1392838" y="7673"/>
                    <a:pt x="1406497" y="21332"/>
                  </a:cubicBezTo>
                  <a:cubicBezTo>
                    <a:pt x="1420155" y="34990"/>
                    <a:pt x="1427828" y="53515"/>
                    <a:pt x="1427828" y="72831"/>
                  </a:cubicBezTo>
                  <a:lnTo>
                    <a:pt x="1427828" y="664457"/>
                  </a:lnTo>
                  <a:cubicBezTo>
                    <a:pt x="1427828" y="704680"/>
                    <a:pt x="1395221" y="737288"/>
                    <a:pt x="1354997" y="737288"/>
                  </a:cubicBezTo>
                  <a:lnTo>
                    <a:pt x="72831" y="737288"/>
                  </a:lnTo>
                  <a:cubicBezTo>
                    <a:pt x="32608" y="737288"/>
                    <a:pt x="0" y="704680"/>
                    <a:pt x="0" y="664457"/>
                  </a:cubicBezTo>
                  <a:lnTo>
                    <a:pt x="0" y="72831"/>
                  </a:lnTo>
                  <a:cubicBezTo>
                    <a:pt x="0" y="32608"/>
                    <a:pt x="32608" y="0"/>
                    <a:pt x="72831" y="0"/>
                  </a:cubicBezTo>
                  <a:close/>
                </a:path>
              </a:pathLst>
            </a:custGeom>
            <a:solidFill>
              <a:srgbClr val="0345E4"/>
            </a:solidFill>
          </p:spPr>
        </p:sp>
        <p:sp>
          <p:nvSpPr>
            <p:cNvPr id="4" name="TextBox 4"/>
            <p:cNvSpPr txBox="1"/>
            <p:nvPr/>
          </p:nvSpPr>
          <p:spPr>
            <a:xfrm>
              <a:off x="0" y="-38100"/>
              <a:ext cx="1427828" cy="77538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19853" y="3187935"/>
            <a:ext cx="5089482" cy="6417970"/>
            <a:chOff x="0" y="0"/>
            <a:chExt cx="1340440" cy="1690329"/>
          </a:xfrm>
        </p:grpSpPr>
        <p:sp>
          <p:nvSpPr>
            <p:cNvPr id="6" name="Freeform 6"/>
            <p:cNvSpPr/>
            <p:nvPr/>
          </p:nvSpPr>
          <p:spPr>
            <a:xfrm>
              <a:off x="0" y="0"/>
              <a:ext cx="1340440" cy="1690329"/>
            </a:xfrm>
            <a:custGeom>
              <a:avLst/>
              <a:gdLst/>
              <a:ahLst/>
              <a:cxnLst/>
              <a:rect l="l" t="t" r="r" b="b"/>
              <a:pathLst>
                <a:path w="1340440" h="1690329">
                  <a:moveTo>
                    <a:pt x="77579" y="0"/>
                  </a:moveTo>
                  <a:lnTo>
                    <a:pt x="1262861" y="0"/>
                  </a:lnTo>
                  <a:cubicBezTo>
                    <a:pt x="1305707" y="0"/>
                    <a:pt x="1340440" y="34733"/>
                    <a:pt x="1340440" y="77579"/>
                  </a:cubicBezTo>
                  <a:lnTo>
                    <a:pt x="1340440" y="1612750"/>
                  </a:lnTo>
                  <a:cubicBezTo>
                    <a:pt x="1340440" y="1633325"/>
                    <a:pt x="1332266" y="1653058"/>
                    <a:pt x="1317717" y="1667607"/>
                  </a:cubicBezTo>
                  <a:cubicBezTo>
                    <a:pt x="1303169" y="1682156"/>
                    <a:pt x="1283436" y="1690329"/>
                    <a:pt x="1262861" y="1690329"/>
                  </a:cubicBezTo>
                  <a:lnTo>
                    <a:pt x="77579" y="1690329"/>
                  </a:lnTo>
                  <a:cubicBezTo>
                    <a:pt x="34733" y="1690329"/>
                    <a:pt x="0" y="1655596"/>
                    <a:pt x="0" y="1612750"/>
                  </a:cubicBezTo>
                  <a:lnTo>
                    <a:pt x="0" y="77579"/>
                  </a:lnTo>
                  <a:cubicBezTo>
                    <a:pt x="0" y="57004"/>
                    <a:pt x="8173" y="37271"/>
                    <a:pt x="22722" y="22722"/>
                  </a:cubicBezTo>
                  <a:cubicBezTo>
                    <a:pt x="37271" y="8173"/>
                    <a:pt x="57004" y="0"/>
                    <a:pt x="77579" y="0"/>
                  </a:cubicBezTo>
                  <a:close/>
                </a:path>
              </a:pathLst>
            </a:custGeom>
            <a:solidFill>
              <a:srgbClr val="000B5D"/>
            </a:solidFill>
            <a:ln w="133350" cap="rnd">
              <a:solidFill>
                <a:srgbClr val="FFDE59"/>
              </a:solidFill>
              <a:prstDash val="solid"/>
              <a:round/>
            </a:ln>
          </p:spPr>
        </p:sp>
        <p:sp>
          <p:nvSpPr>
            <p:cNvPr id="7" name="TextBox 7"/>
            <p:cNvSpPr txBox="1"/>
            <p:nvPr/>
          </p:nvSpPr>
          <p:spPr>
            <a:xfrm>
              <a:off x="0" y="-38100"/>
              <a:ext cx="1340440" cy="1728429"/>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6434302" y="6954065"/>
            <a:ext cx="5421286" cy="2799389"/>
            <a:chOff x="0" y="0"/>
            <a:chExt cx="1427828" cy="737288"/>
          </a:xfrm>
        </p:grpSpPr>
        <p:sp>
          <p:nvSpPr>
            <p:cNvPr id="9" name="Freeform 9"/>
            <p:cNvSpPr/>
            <p:nvPr/>
          </p:nvSpPr>
          <p:spPr>
            <a:xfrm>
              <a:off x="0" y="0"/>
              <a:ext cx="1427828" cy="737288"/>
            </a:xfrm>
            <a:custGeom>
              <a:avLst/>
              <a:gdLst/>
              <a:ahLst/>
              <a:cxnLst/>
              <a:rect l="l" t="t" r="r" b="b"/>
              <a:pathLst>
                <a:path w="1427828" h="737288">
                  <a:moveTo>
                    <a:pt x="72831" y="0"/>
                  </a:moveTo>
                  <a:lnTo>
                    <a:pt x="1354997" y="0"/>
                  </a:lnTo>
                  <a:cubicBezTo>
                    <a:pt x="1374313" y="0"/>
                    <a:pt x="1392838" y="7673"/>
                    <a:pt x="1406497" y="21332"/>
                  </a:cubicBezTo>
                  <a:cubicBezTo>
                    <a:pt x="1420155" y="34990"/>
                    <a:pt x="1427828" y="53515"/>
                    <a:pt x="1427828" y="72831"/>
                  </a:cubicBezTo>
                  <a:lnTo>
                    <a:pt x="1427828" y="664457"/>
                  </a:lnTo>
                  <a:cubicBezTo>
                    <a:pt x="1427828" y="704680"/>
                    <a:pt x="1395221" y="737288"/>
                    <a:pt x="1354997" y="737288"/>
                  </a:cubicBezTo>
                  <a:lnTo>
                    <a:pt x="72831" y="737288"/>
                  </a:lnTo>
                  <a:cubicBezTo>
                    <a:pt x="32608" y="737288"/>
                    <a:pt x="0" y="704680"/>
                    <a:pt x="0" y="664457"/>
                  </a:cubicBezTo>
                  <a:lnTo>
                    <a:pt x="0" y="72831"/>
                  </a:lnTo>
                  <a:cubicBezTo>
                    <a:pt x="0" y="32608"/>
                    <a:pt x="32608" y="0"/>
                    <a:pt x="72831" y="0"/>
                  </a:cubicBezTo>
                  <a:close/>
                </a:path>
              </a:pathLst>
            </a:custGeom>
            <a:solidFill>
              <a:srgbClr val="0345E4"/>
            </a:solidFill>
          </p:spPr>
        </p:sp>
        <p:sp>
          <p:nvSpPr>
            <p:cNvPr id="10" name="TextBox 10"/>
            <p:cNvSpPr txBox="1"/>
            <p:nvPr/>
          </p:nvSpPr>
          <p:spPr>
            <a:xfrm>
              <a:off x="0" y="-38100"/>
              <a:ext cx="1427828" cy="775388"/>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6600203" y="3187935"/>
            <a:ext cx="5089482" cy="6417970"/>
            <a:chOff x="0" y="0"/>
            <a:chExt cx="1340440" cy="1690329"/>
          </a:xfrm>
        </p:grpSpPr>
        <p:sp>
          <p:nvSpPr>
            <p:cNvPr id="12" name="Freeform 12"/>
            <p:cNvSpPr/>
            <p:nvPr/>
          </p:nvSpPr>
          <p:spPr>
            <a:xfrm>
              <a:off x="0" y="0"/>
              <a:ext cx="1340440" cy="1690329"/>
            </a:xfrm>
            <a:custGeom>
              <a:avLst/>
              <a:gdLst/>
              <a:ahLst/>
              <a:cxnLst/>
              <a:rect l="l" t="t" r="r" b="b"/>
              <a:pathLst>
                <a:path w="1340440" h="1690329">
                  <a:moveTo>
                    <a:pt x="77579" y="0"/>
                  </a:moveTo>
                  <a:lnTo>
                    <a:pt x="1262861" y="0"/>
                  </a:lnTo>
                  <a:cubicBezTo>
                    <a:pt x="1305707" y="0"/>
                    <a:pt x="1340440" y="34733"/>
                    <a:pt x="1340440" y="77579"/>
                  </a:cubicBezTo>
                  <a:lnTo>
                    <a:pt x="1340440" y="1612750"/>
                  </a:lnTo>
                  <a:cubicBezTo>
                    <a:pt x="1340440" y="1633325"/>
                    <a:pt x="1332266" y="1653058"/>
                    <a:pt x="1317717" y="1667607"/>
                  </a:cubicBezTo>
                  <a:cubicBezTo>
                    <a:pt x="1303169" y="1682156"/>
                    <a:pt x="1283436" y="1690329"/>
                    <a:pt x="1262861" y="1690329"/>
                  </a:cubicBezTo>
                  <a:lnTo>
                    <a:pt x="77579" y="1690329"/>
                  </a:lnTo>
                  <a:cubicBezTo>
                    <a:pt x="34733" y="1690329"/>
                    <a:pt x="0" y="1655596"/>
                    <a:pt x="0" y="1612750"/>
                  </a:cubicBezTo>
                  <a:lnTo>
                    <a:pt x="0" y="77579"/>
                  </a:lnTo>
                  <a:cubicBezTo>
                    <a:pt x="0" y="57004"/>
                    <a:pt x="8173" y="37271"/>
                    <a:pt x="22722" y="22722"/>
                  </a:cubicBezTo>
                  <a:cubicBezTo>
                    <a:pt x="37271" y="8173"/>
                    <a:pt x="57004" y="0"/>
                    <a:pt x="77579" y="0"/>
                  </a:cubicBezTo>
                  <a:close/>
                </a:path>
              </a:pathLst>
            </a:custGeom>
            <a:solidFill>
              <a:srgbClr val="000B5D"/>
            </a:solidFill>
            <a:ln w="104775" cap="rnd">
              <a:solidFill>
                <a:srgbClr val="FFDE59"/>
              </a:solidFill>
              <a:prstDash val="solid"/>
              <a:round/>
            </a:ln>
          </p:spPr>
        </p:sp>
        <p:sp>
          <p:nvSpPr>
            <p:cNvPr id="13" name="TextBox 13"/>
            <p:cNvSpPr txBox="1"/>
            <p:nvPr/>
          </p:nvSpPr>
          <p:spPr>
            <a:xfrm>
              <a:off x="0" y="-38100"/>
              <a:ext cx="1340440" cy="1728429"/>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2112763" y="6954065"/>
            <a:ext cx="5421286" cy="2799389"/>
            <a:chOff x="0" y="0"/>
            <a:chExt cx="1427828" cy="737288"/>
          </a:xfrm>
        </p:grpSpPr>
        <p:sp>
          <p:nvSpPr>
            <p:cNvPr id="15" name="Freeform 15"/>
            <p:cNvSpPr/>
            <p:nvPr/>
          </p:nvSpPr>
          <p:spPr>
            <a:xfrm>
              <a:off x="0" y="0"/>
              <a:ext cx="1427828" cy="737288"/>
            </a:xfrm>
            <a:custGeom>
              <a:avLst/>
              <a:gdLst/>
              <a:ahLst/>
              <a:cxnLst/>
              <a:rect l="l" t="t" r="r" b="b"/>
              <a:pathLst>
                <a:path w="1427828" h="737288">
                  <a:moveTo>
                    <a:pt x="72831" y="0"/>
                  </a:moveTo>
                  <a:lnTo>
                    <a:pt x="1354997" y="0"/>
                  </a:lnTo>
                  <a:cubicBezTo>
                    <a:pt x="1374313" y="0"/>
                    <a:pt x="1392838" y="7673"/>
                    <a:pt x="1406497" y="21332"/>
                  </a:cubicBezTo>
                  <a:cubicBezTo>
                    <a:pt x="1420155" y="34990"/>
                    <a:pt x="1427828" y="53515"/>
                    <a:pt x="1427828" y="72831"/>
                  </a:cubicBezTo>
                  <a:lnTo>
                    <a:pt x="1427828" y="664457"/>
                  </a:lnTo>
                  <a:cubicBezTo>
                    <a:pt x="1427828" y="704680"/>
                    <a:pt x="1395221" y="737288"/>
                    <a:pt x="1354997" y="737288"/>
                  </a:cubicBezTo>
                  <a:lnTo>
                    <a:pt x="72831" y="737288"/>
                  </a:lnTo>
                  <a:cubicBezTo>
                    <a:pt x="32608" y="737288"/>
                    <a:pt x="0" y="704680"/>
                    <a:pt x="0" y="664457"/>
                  </a:cubicBezTo>
                  <a:lnTo>
                    <a:pt x="0" y="72831"/>
                  </a:lnTo>
                  <a:cubicBezTo>
                    <a:pt x="0" y="32608"/>
                    <a:pt x="32608" y="0"/>
                    <a:pt x="72831" y="0"/>
                  </a:cubicBezTo>
                  <a:close/>
                </a:path>
              </a:pathLst>
            </a:custGeom>
            <a:solidFill>
              <a:srgbClr val="0345E4"/>
            </a:solidFill>
          </p:spPr>
        </p:sp>
        <p:sp>
          <p:nvSpPr>
            <p:cNvPr id="16" name="TextBox 16"/>
            <p:cNvSpPr txBox="1"/>
            <p:nvPr/>
          </p:nvSpPr>
          <p:spPr>
            <a:xfrm>
              <a:off x="0" y="-38100"/>
              <a:ext cx="1427828" cy="775388"/>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2278664" y="3187935"/>
            <a:ext cx="5089482" cy="6417970"/>
            <a:chOff x="0" y="0"/>
            <a:chExt cx="1340440" cy="1690329"/>
          </a:xfrm>
        </p:grpSpPr>
        <p:sp>
          <p:nvSpPr>
            <p:cNvPr id="18" name="Freeform 18"/>
            <p:cNvSpPr/>
            <p:nvPr/>
          </p:nvSpPr>
          <p:spPr>
            <a:xfrm>
              <a:off x="0" y="0"/>
              <a:ext cx="1340440" cy="1690329"/>
            </a:xfrm>
            <a:custGeom>
              <a:avLst/>
              <a:gdLst/>
              <a:ahLst/>
              <a:cxnLst/>
              <a:rect l="l" t="t" r="r" b="b"/>
              <a:pathLst>
                <a:path w="1340440" h="1690329">
                  <a:moveTo>
                    <a:pt x="77579" y="0"/>
                  </a:moveTo>
                  <a:lnTo>
                    <a:pt x="1262861" y="0"/>
                  </a:lnTo>
                  <a:cubicBezTo>
                    <a:pt x="1305707" y="0"/>
                    <a:pt x="1340440" y="34733"/>
                    <a:pt x="1340440" y="77579"/>
                  </a:cubicBezTo>
                  <a:lnTo>
                    <a:pt x="1340440" y="1612750"/>
                  </a:lnTo>
                  <a:cubicBezTo>
                    <a:pt x="1340440" y="1633325"/>
                    <a:pt x="1332266" y="1653058"/>
                    <a:pt x="1317717" y="1667607"/>
                  </a:cubicBezTo>
                  <a:cubicBezTo>
                    <a:pt x="1303169" y="1682156"/>
                    <a:pt x="1283436" y="1690329"/>
                    <a:pt x="1262861" y="1690329"/>
                  </a:cubicBezTo>
                  <a:lnTo>
                    <a:pt x="77579" y="1690329"/>
                  </a:lnTo>
                  <a:cubicBezTo>
                    <a:pt x="34733" y="1690329"/>
                    <a:pt x="0" y="1655596"/>
                    <a:pt x="0" y="1612750"/>
                  </a:cubicBezTo>
                  <a:lnTo>
                    <a:pt x="0" y="77579"/>
                  </a:lnTo>
                  <a:cubicBezTo>
                    <a:pt x="0" y="57004"/>
                    <a:pt x="8173" y="37271"/>
                    <a:pt x="22722" y="22722"/>
                  </a:cubicBezTo>
                  <a:cubicBezTo>
                    <a:pt x="37271" y="8173"/>
                    <a:pt x="57004" y="0"/>
                    <a:pt x="77579" y="0"/>
                  </a:cubicBezTo>
                  <a:close/>
                </a:path>
              </a:pathLst>
            </a:custGeom>
            <a:solidFill>
              <a:srgbClr val="000B5D"/>
            </a:solidFill>
            <a:ln w="123825" cap="rnd">
              <a:solidFill>
                <a:srgbClr val="FFDE59"/>
              </a:solidFill>
              <a:prstDash val="solid"/>
              <a:round/>
            </a:ln>
          </p:spPr>
        </p:sp>
        <p:sp>
          <p:nvSpPr>
            <p:cNvPr id="19" name="TextBox 19"/>
            <p:cNvSpPr txBox="1"/>
            <p:nvPr/>
          </p:nvSpPr>
          <p:spPr>
            <a:xfrm>
              <a:off x="0" y="-38100"/>
              <a:ext cx="1340440" cy="1728429"/>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4590428" y="-771597"/>
            <a:ext cx="17368147" cy="1543194"/>
            <a:chOff x="0" y="0"/>
            <a:chExt cx="4574327" cy="406438"/>
          </a:xfrm>
        </p:grpSpPr>
        <p:sp>
          <p:nvSpPr>
            <p:cNvPr id="21" name="Freeform 21"/>
            <p:cNvSpPr/>
            <p:nvPr/>
          </p:nvSpPr>
          <p:spPr>
            <a:xfrm>
              <a:off x="0" y="0"/>
              <a:ext cx="4574327" cy="406438"/>
            </a:xfrm>
            <a:custGeom>
              <a:avLst/>
              <a:gdLst/>
              <a:ahLst/>
              <a:cxnLst/>
              <a:rect l="l" t="t" r="r" b="b"/>
              <a:pathLst>
                <a:path w="4574327" h="406438">
                  <a:moveTo>
                    <a:pt x="0" y="0"/>
                  </a:moveTo>
                  <a:lnTo>
                    <a:pt x="4574327" y="0"/>
                  </a:lnTo>
                  <a:lnTo>
                    <a:pt x="4574327" y="406438"/>
                  </a:lnTo>
                  <a:lnTo>
                    <a:pt x="0" y="406438"/>
                  </a:lnTo>
                  <a:close/>
                </a:path>
              </a:pathLst>
            </a:custGeom>
            <a:solidFill>
              <a:srgbClr val="0345E4"/>
            </a:solidFill>
          </p:spPr>
        </p:sp>
        <p:sp>
          <p:nvSpPr>
            <p:cNvPr id="22" name="TextBox 22"/>
            <p:cNvSpPr txBox="1"/>
            <p:nvPr/>
          </p:nvSpPr>
          <p:spPr>
            <a:xfrm>
              <a:off x="0" y="-38100"/>
              <a:ext cx="4574327" cy="444538"/>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2730590" y="1973862"/>
            <a:ext cx="1487871" cy="2231806"/>
          </a:xfrm>
          <a:custGeom>
            <a:avLst/>
            <a:gdLst/>
            <a:ahLst/>
            <a:cxnLst/>
            <a:rect l="l" t="t" r="r" b="b"/>
            <a:pathLst>
              <a:path w="1487871" h="2231806">
                <a:moveTo>
                  <a:pt x="0" y="0"/>
                </a:moveTo>
                <a:lnTo>
                  <a:pt x="1487871" y="0"/>
                </a:lnTo>
                <a:lnTo>
                  <a:pt x="1487871" y="2231806"/>
                </a:lnTo>
                <a:lnTo>
                  <a:pt x="0" y="2231806"/>
                </a:lnTo>
                <a:lnTo>
                  <a:pt x="0" y="0"/>
                </a:lnTo>
                <a:close/>
              </a:path>
            </a:pathLst>
          </a:custGeom>
          <a:blipFill>
            <a:blip r:embed="rId2"/>
            <a:stretch>
              <a:fillRect l="-25000" t="-8437" r="-24999" b="-8437"/>
            </a:stretch>
          </a:blipFill>
        </p:spPr>
      </p:sp>
      <p:sp>
        <p:nvSpPr>
          <p:cNvPr id="24" name="Freeform 24"/>
          <p:cNvSpPr/>
          <p:nvPr/>
        </p:nvSpPr>
        <p:spPr>
          <a:xfrm>
            <a:off x="7687790" y="1834225"/>
            <a:ext cx="2423895" cy="2511080"/>
          </a:xfrm>
          <a:custGeom>
            <a:avLst/>
            <a:gdLst/>
            <a:ahLst/>
            <a:cxnLst/>
            <a:rect l="l" t="t" r="r" b="b"/>
            <a:pathLst>
              <a:path w="2423895" h="2511080">
                <a:moveTo>
                  <a:pt x="0" y="0"/>
                </a:moveTo>
                <a:lnTo>
                  <a:pt x="2423895" y="0"/>
                </a:lnTo>
                <a:lnTo>
                  <a:pt x="2423895" y="2511080"/>
                </a:lnTo>
                <a:lnTo>
                  <a:pt x="0" y="2511080"/>
                </a:lnTo>
                <a:lnTo>
                  <a:pt x="0" y="0"/>
                </a:lnTo>
                <a:close/>
              </a:path>
            </a:pathLst>
          </a:custGeom>
          <a:blipFill>
            <a:blip r:embed="rId3"/>
            <a:stretch>
              <a:fillRect l="-1798" r="-1798"/>
            </a:stretch>
          </a:blipFill>
        </p:spPr>
      </p:sp>
      <p:sp>
        <p:nvSpPr>
          <p:cNvPr id="25" name="Freeform 25"/>
          <p:cNvSpPr/>
          <p:nvPr/>
        </p:nvSpPr>
        <p:spPr>
          <a:xfrm>
            <a:off x="13703192" y="1666608"/>
            <a:ext cx="2240428" cy="2342172"/>
          </a:xfrm>
          <a:custGeom>
            <a:avLst/>
            <a:gdLst/>
            <a:ahLst/>
            <a:cxnLst/>
            <a:rect l="l" t="t" r="r" b="b"/>
            <a:pathLst>
              <a:path w="2240428" h="2342172">
                <a:moveTo>
                  <a:pt x="0" y="0"/>
                </a:moveTo>
                <a:lnTo>
                  <a:pt x="2240428" y="0"/>
                </a:lnTo>
                <a:lnTo>
                  <a:pt x="2240428" y="2342171"/>
                </a:lnTo>
                <a:lnTo>
                  <a:pt x="0" y="2342171"/>
                </a:lnTo>
                <a:lnTo>
                  <a:pt x="0" y="0"/>
                </a:lnTo>
                <a:close/>
              </a:path>
            </a:pathLst>
          </a:custGeom>
          <a:blipFill>
            <a:blip r:embed="rId4"/>
            <a:stretch>
              <a:fillRect l="-3944" r="-3944" b="-3201"/>
            </a:stretch>
          </a:blipFill>
        </p:spPr>
      </p:sp>
      <p:sp>
        <p:nvSpPr>
          <p:cNvPr id="26" name="TextBox 26"/>
          <p:cNvSpPr txBox="1"/>
          <p:nvPr/>
        </p:nvSpPr>
        <p:spPr>
          <a:xfrm>
            <a:off x="1408378" y="4269105"/>
            <a:ext cx="4112433" cy="4693285"/>
          </a:xfrm>
          <a:prstGeom prst="rect">
            <a:avLst/>
          </a:prstGeom>
        </p:spPr>
        <p:txBody>
          <a:bodyPr lIns="0" tIns="0" rIns="0" bIns="0" rtlCol="0" anchor="t">
            <a:spAutoFit/>
          </a:bodyPr>
          <a:lstStyle/>
          <a:p>
            <a:pPr marL="0" lvl="0" indent="0" algn="just">
              <a:lnSpc>
                <a:spcPts val="3410"/>
              </a:lnSpc>
            </a:pPr>
            <a:r>
              <a:rPr lang="en-US" sz="2200">
                <a:solidFill>
                  <a:srgbClr val="FCFEFF"/>
                </a:solidFill>
                <a:latin typeface="Open Sans 1"/>
              </a:rPr>
              <a:t>Жасанды интеллекттің негізін қалаушы ортағасырлық испан философы, математигі және ақыны Раймонд Луллиус болып саналады, ол XIII ғасырда өзі жасаған тұжырымдамалардың әмбебап классификациясы негізінде әртүрлі мәселелерді шешу үшін механикалық машина жасауға тырысты. </a:t>
            </a:r>
          </a:p>
        </p:txBody>
      </p:sp>
      <p:sp>
        <p:nvSpPr>
          <p:cNvPr id="27" name="TextBox 27"/>
          <p:cNvSpPr txBox="1"/>
          <p:nvPr/>
        </p:nvSpPr>
        <p:spPr>
          <a:xfrm>
            <a:off x="7087784" y="4760407"/>
            <a:ext cx="4112433" cy="3236595"/>
          </a:xfrm>
          <a:prstGeom prst="rect">
            <a:avLst/>
          </a:prstGeom>
        </p:spPr>
        <p:txBody>
          <a:bodyPr lIns="0" tIns="0" rIns="0" bIns="0" rtlCol="0" anchor="t">
            <a:spAutoFit/>
          </a:bodyPr>
          <a:lstStyle/>
          <a:p>
            <a:pPr marL="0" lvl="0" indent="0" algn="just">
              <a:lnSpc>
                <a:spcPts val="3720"/>
              </a:lnSpc>
            </a:pPr>
            <a:r>
              <a:rPr lang="en-US" sz="2400">
                <a:solidFill>
                  <a:srgbClr val="FCFEFF"/>
                </a:solidFill>
                <a:latin typeface="Open Sans 1"/>
              </a:rPr>
              <a:t>Француз философы Рене Декарт (1596-1650) адамның алған білімін математикадағы теоремалар сияқты қатаң түрде алуға болады деп сенді. </a:t>
            </a:r>
          </a:p>
        </p:txBody>
      </p:sp>
      <p:sp>
        <p:nvSpPr>
          <p:cNvPr id="28" name="TextBox 28"/>
          <p:cNvSpPr txBox="1"/>
          <p:nvPr/>
        </p:nvSpPr>
        <p:spPr>
          <a:xfrm>
            <a:off x="12631579" y="4184846"/>
            <a:ext cx="4627721" cy="4887915"/>
          </a:xfrm>
          <a:prstGeom prst="rect">
            <a:avLst/>
          </a:prstGeom>
        </p:spPr>
        <p:txBody>
          <a:bodyPr lIns="0" tIns="0" rIns="0" bIns="0" rtlCol="0" anchor="t">
            <a:spAutoFit/>
          </a:bodyPr>
          <a:lstStyle/>
          <a:p>
            <a:pPr marL="0" lvl="0" indent="0" algn="just">
              <a:lnSpc>
                <a:spcPts val="3265"/>
              </a:lnSpc>
            </a:pPr>
            <a:r>
              <a:rPr lang="en-US" sz="2107">
                <a:solidFill>
                  <a:srgbClr val="FCFEFF"/>
                </a:solidFill>
                <a:latin typeface="Open Sans 1"/>
              </a:rPr>
              <a:t>Есептеулер түрінде ойлауды ұсыну мәселесін «айырмашылық» және «аналитикалық» машиналардың жобаларын жасаған неміс ғалымы Готфрид Вильгельм Лейбниц (1646-1716) және ағылшын математигі Чарльз Бабб (1791-1871) қарастырды. Оларды автор ешқашан жасамағанына қарамастан, соңғысы қазіргі заманғы сандық компьютердің прототипі болып саналады. </a:t>
            </a:r>
          </a:p>
        </p:txBody>
      </p:sp>
      <p:sp>
        <p:nvSpPr>
          <p:cNvPr id="29" name="Freeform 29"/>
          <p:cNvSpPr/>
          <p:nvPr/>
        </p:nvSpPr>
        <p:spPr>
          <a:xfrm>
            <a:off x="455394" y="175549"/>
            <a:ext cx="1380097" cy="853151"/>
          </a:xfrm>
          <a:custGeom>
            <a:avLst/>
            <a:gdLst/>
            <a:ahLst/>
            <a:cxnLst/>
            <a:rect l="l" t="t" r="r" b="b"/>
            <a:pathLst>
              <a:path w="1380097" h="853151">
                <a:moveTo>
                  <a:pt x="0" y="0"/>
                </a:moveTo>
                <a:lnTo>
                  <a:pt x="1380097" y="0"/>
                </a:lnTo>
                <a:lnTo>
                  <a:pt x="1380097" y="853151"/>
                </a:lnTo>
                <a:lnTo>
                  <a:pt x="0" y="853151"/>
                </a:lnTo>
                <a:lnTo>
                  <a:pt x="0" y="0"/>
                </a:lnTo>
                <a:close/>
              </a:path>
            </a:pathLst>
          </a:custGeom>
          <a:blipFill>
            <a:blip r:embed="rId5"/>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826478">
            <a:off x="-3198783" y="1737620"/>
            <a:ext cx="14236019" cy="7411593"/>
          </a:xfrm>
          <a:custGeom>
            <a:avLst/>
            <a:gdLst/>
            <a:ahLst/>
            <a:cxnLst/>
            <a:rect l="l" t="t" r="r" b="b"/>
            <a:pathLst>
              <a:path w="14236019" h="7411593">
                <a:moveTo>
                  <a:pt x="0" y="0"/>
                </a:moveTo>
                <a:lnTo>
                  <a:pt x="14236019" y="0"/>
                </a:lnTo>
                <a:lnTo>
                  <a:pt x="14236019" y="7411593"/>
                </a:lnTo>
                <a:lnTo>
                  <a:pt x="0" y="74115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844533" y="1931955"/>
            <a:ext cx="5932226" cy="5932203"/>
            <a:chOff x="0" y="0"/>
            <a:chExt cx="6350000" cy="6349975"/>
          </a:xfrm>
        </p:grpSpPr>
        <p:sp>
          <p:nvSpPr>
            <p:cNvPr id="4" name="Freeform 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4123" r="-4123"/>
              </a:stretch>
            </a:blipFill>
          </p:spPr>
        </p:sp>
      </p:grpSp>
      <p:sp>
        <p:nvSpPr>
          <p:cNvPr id="5" name="Freeform 5"/>
          <p:cNvSpPr/>
          <p:nvPr/>
        </p:nvSpPr>
        <p:spPr>
          <a:xfrm>
            <a:off x="8277917" y="5732782"/>
            <a:ext cx="866083" cy="895387"/>
          </a:xfrm>
          <a:custGeom>
            <a:avLst/>
            <a:gdLst/>
            <a:ahLst/>
            <a:cxnLst/>
            <a:rect l="l" t="t" r="r" b="b"/>
            <a:pathLst>
              <a:path w="866083" h="895387">
                <a:moveTo>
                  <a:pt x="0" y="0"/>
                </a:moveTo>
                <a:lnTo>
                  <a:pt x="866083" y="0"/>
                </a:lnTo>
                <a:lnTo>
                  <a:pt x="866083" y="895387"/>
                </a:lnTo>
                <a:lnTo>
                  <a:pt x="0" y="8953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8107842" y="544975"/>
            <a:ext cx="9479402" cy="5020139"/>
          </a:xfrm>
          <a:prstGeom prst="rect">
            <a:avLst/>
          </a:prstGeom>
        </p:spPr>
        <p:txBody>
          <a:bodyPr lIns="0" tIns="0" rIns="0" bIns="0" rtlCol="0" anchor="t">
            <a:spAutoFit/>
          </a:bodyPr>
          <a:lstStyle/>
          <a:p>
            <a:pPr algn="ctr">
              <a:lnSpc>
                <a:spcPts val="3649"/>
              </a:lnSpc>
              <a:spcBef>
                <a:spcPct val="0"/>
              </a:spcBef>
            </a:pPr>
            <a:r>
              <a:rPr lang="en-US" sz="2606">
                <a:solidFill>
                  <a:srgbClr val="002C66"/>
                </a:solidFill>
                <a:latin typeface="Open Sans 1 Italics"/>
              </a:rPr>
              <a:t>Арифметикалық құрылғы (</a:t>
            </a:r>
            <a:r>
              <a:rPr lang="en-US" sz="2606">
                <a:solidFill>
                  <a:srgbClr val="002C66"/>
                </a:solidFill>
                <a:latin typeface="Open Sans 1 Bold Italics"/>
              </a:rPr>
              <a:t>ол «диірмен» деп аталады</a:t>
            </a:r>
            <a:r>
              <a:rPr lang="en-US" sz="2606">
                <a:solidFill>
                  <a:srgbClr val="002C66"/>
                </a:solidFill>
                <a:latin typeface="Open Sans 1 Italics"/>
              </a:rPr>
              <a:t>), бір тұтасқа біріктірілген жад регистрлері («қойма») және үш типтегі перфокарттардың көмегімен енгізілген енгізу-шығару құрылғысы Бірыңғай логикалық схемаға біріктірілді. Операциялардың перфокарталары машинаны қосу, алу, бөлу және көбейту режимдері арасында ауыстырды. Айнымалы карточкалар деректерді жадтан арифметикалық құрылғыға және керісінше беруді басқарды. Сандық карточкаларды деректерді машинаға енгізу үшін де, егер жад жеткіліксіз болса, есептеу нәтижелерін сақтау үшін де қолдануға болады. </a:t>
            </a:r>
          </a:p>
        </p:txBody>
      </p:sp>
      <p:sp>
        <p:nvSpPr>
          <p:cNvPr id="7" name="TextBox 7"/>
          <p:cNvSpPr txBox="1"/>
          <p:nvPr/>
        </p:nvSpPr>
        <p:spPr>
          <a:xfrm>
            <a:off x="488071" y="8277860"/>
            <a:ext cx="5159489" cy="925311"/>
          </a:xfrm>
          <a:prstGeom prst="rect">
            <a:avLst/>
          </a:prstGeom>
        </p:spPr>
        <p:txBody>
          <a:bodyPr lIns="0" tIns="0" rIns="0" bIns="0" rtlCol="0" anchor="t">
            <a:spAutoFit/>
          </a:bodyPr>
          <a:lstStyle/>
          <a:p>
            <a:pPr algn="ctr">
              <a:lnSpc>
                <a:spcPts val="2548"/>
              </a:lnSpc>
              <a:spcBef>
                <a:spcPct val="0"/>
              </a:spcBef>
            </a:pPr>
            <a:r>
              <a:rPr lang="en-US" sz="1820">
                <a:solidFill>
                  <a:srgbClr val="002C66"/>
                </a:solidFill>
                <a:latin typeface="Clear Sans"/>
              </a:rPr>
              <a:t> Автордың жобасы бойынша жасалған  Бэббидждің «Аналитикалық машина» моделі</a:t>
            </a:r>
          </a:p>
          <a:p>
            <a:pPr algn="ctr">
              <a:lnSpc>
                <a:spcPts val="2548"/>
              </a:lnSpc>
              <a:spcBef>
                <a:spcPct val="0"/>
              </a:spcBef>
            </a:pPr>
            <a:endParaRPr lang="en-US" sz="1820">
              <a:solidFill>
                <a:srgbClr val="002C66"/>
              </a:solidFill>
              <a:latin typeface="Clear Sans"/>
            </a:endParaRPr>
          </a:p>
        </p:txBody>
      </p:sp>
      <p:sp>
        <p:nvSpPr>
          <p:cNvPr id="8" name="TextBox 8"/>
          <p:cNvSpPr txBox="1"/>
          <p:nvPr/>
        </p:nvSpPr>
        <p:spPr>
          <a:xfrm>
            <a:off x="7779898" y="6973570"/>
            <a:ext cx="9807347" cy="2668455"/>
          </a:xfrm>
          <a:prstGeom prst="rect">
            <a:avLst/>
          </a:prstGeom>
        </p:spPr>
        <p:txBody>
          <a:bodyPr lIns="0" tIns="0" rIns="0" bIns="0" rtlCol="0" anchor="t">
            <a:spAutoFit/>
          </a:bodyPr>
          <a:lstStyle/>
          <a:p>
            <a:pPr algn="ctr">
              <a:lnSpc>
                <a:spcPts val="3594"/>
              </a:lnSpc>
              <a:spcBef>
                <a:spcPct val="0"/>
              </a:spcBef>
            </a:pPr>
            <a:r>
              <a:rPr lang="en-US" sz="2567">
                <a:solidFill>
                  <a:srgbClr val="002C66"/>
                </a:solidFill>
                <a:latin typeface="Open Sans 1 Italics"/>
              </a:rPr>
              <a:t>Сонымен бірге, Баббидждің көмекшісі леди Ада ловелас (әйгілі ағылшын ақыны Джордж Гордон Байронның қызы) </a:t>
            </a:r>
            <a:r>
              <a:rPr lang="en-US" sz="2567">
                <a:solidFill>
                  <a:srgbClr val="002C66"/>
                </a:solidFill>
                <a:latin typeface="Open Sans 1 Bold Italics"/>
              </a:rPr>
              <a:t>«Аналитикалық машинаның» </a:t>
            </a:r>
            <a:r>
              <a:rPr lang="en-US" sz="2567">
                <a:solidFill>
                  <a:srgbClr val="002C66"/>
                </a:solidFill>
                <a:latin typeface="Open Sans 1 Italics"/>
              </a:rPr>
              <a:t>зияткерлік мүмкіндіктеріне күмәнданды. Ол машина жаңа нәрсе жасауды талап етпейді және аналитикалық тәуелділікті немесе шындықты болжай алмайды деп жазды. </a:t>
            </a:r>
          </a:p>
        </p:txBody>
      </p:sp>
      <p:sp>
        <p:nvSpPr>
          <p:cNvPr id="9" name="Freeform 9"/>
          <p:cNvSpPr/>
          <p:nvPr/>
        </p:nvSpPr>
        <p:spPr>
          <a:xfrm>
            <a:off x="455394" y="175549"/>
            <a:ext cx="1380097" cy="853151"/>
          </a:xfrm>
          <a:custGeom>
            <a:avLst/>
            <a:gdLst/>
            <a:ahLst/>
            <a:cxnLst/>
            <a:rect l="l" t="t" r="r" b="b"/>
            <a:pathLst>
              <a:path w="1380097" h="853151">
                <a:moveTo>
                  <a:pt x="0" y="0"/>
                </a:moveTo>
                <a:lnTo>
                  <a:pt x="1380097" y="0"/>
                </a:lnTo>
                <a:lnTo>
                  <a:pt x="1380097" y="853151"/>
                </a:lnTo>
                <a:lnTo>
                  <a:pt x="0" y="853151"/>
                </a:lnTo>
                <a:lnTo>
                  <a:pt x="0" y="0"/>
                </a:lnTo>
                <a:close/>
              </a:path>
            </a:pathLst>
          </a:custGeom>
          <a:blipFill>
            <a:blip r:embed="rId7"/>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10094" y="594887"/>
            <a:ext cx="3381234" cy="5177990"/>
          </a:xfrm>
          <a:custGeom>
            <a:avLst/>
            <a:gdLst/>
            <a:ahLst/>
            <a:cxnLst/>
            <a:rect l="l" t="t" r="r" b="b"/>
            <a:pathLst>
              <a:path w="3381234" h="5177990">
                <a:moveTo>
                  <a:pt x="0" y="0"/>
                </a:moveTo>
                <a:lnTo>
                  <a:pt x="3381234" y="0"/>
                </a:lnTo>
                <a:lnTo>
                  <a:pt x="3381234" y="5177990"/>
                </a:lnTo>
                <a:lnTo>
                  <a:pt x="0" y="5177990"/>
                </a:lnTo>
                <a:lnTo>
                  <a:pt x="0" y="0"/>
                </a:lnTo>
                <a:close/>
              </a:path>
            </a:pathLst>
          </a:custGeom>
          <a:blipFill>
            <a:blip r:embed="rId2"/>
            <a:stretch>
              <a:fillRect t="-2089" b="-2089"/>
            </a:stretch>
          </a:blipFill>
        </p:spPr>
      </p:sp>
      <p:sp>
        <p:nvSpPr>
          <p:cNvPr id="3" name="Freeform 3"/>
          <p:cNvSpPr/>
          <p:nvPr/>
        </p:nvSpPr>
        <p:spPr>
          <a:xfrm>
            <a:off x="1835491" y="2258622"/>
            <a:ext cx="956566" cy="925260"/>
          </a:xfrm>
          <a:custGeom>
            <a:avLst/>
            <a:gdLst/>
            <a:ahLst/>
            <a:cxnLst/>
            <a:rect l="l" t="t" r="r" b="b"/>
            <a:pathLst>
              <a:path w="956566" h="925260">
                <a:moveTo>
                  <a:pt x="0" y="0"/>
                </a:moveTo>
                <a:lnTo>
                  <a:pt x="956566" y="0"/>
                </a:lnTo>
                <a:lnTo>
                  <a:pt x="956566" y="925260"/>
                </a:lnTo>
                <a:lnTo>
                  <a:pt x="0" y="925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622943" y="5186000"/>
            <a:ext cx="12236776" cy="122368"/>
          </a:xfrm>
          <a:custGeom>
            <a:avLst/>
            <a:gdLst/>
            <a:ahLst/>
            <a:cxnLst/>
            <a:rect l="l" t="t" r="r" b="b"/>
            <a:pathLst>
              <a:path w="12236776" h="122368">
                <a:moveTo>
                  <a:pt x="0" y="0"/>
                </a:moveTo>
                <a:lnTo>
                  <a:pt x="12236776" y="0"/>
                </a:lnTo>
                <a:lnTo>
                  <a:pt x="12236776" y="122367"/>
                </a:lnTo>
                <a:lnTo>
                  <a:pt x="0" y="1223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3252903" y="1130365"/>
            <a:ext cx="10499991" cy="3124624"/>
          </a:xfrm>
          <a:prstGeom prst="rect">
            <a:avLst/>
          </a:prstGeom>
        </p:spPr>
        <p:txBody>
          <a:bodyPr lIns="0" tIns="0" rIns="0" bIns="0" rtlCol="0" anchor="t">
            <a:spAutoFit/>
          </a:bodyPr>
          <a:lstStyle/>
          <a:p>
            <a:pPr algn="just">
              <a:lnSpc>
                <a:spcPts val="4176"/>
              </a:lnSpc>
              <a:spcBef>
                <a:spcPct val="0"/>
              </a:spcBef>
            </a:pPr>
            <a:r>
              <a:rPr lang="en-US" sz="2983">
                <a:solidFill>
                  <a:srgbClr val="000B5D"/>
                </a:solidFill>
                <a:latin typeface="Open Sans 2"/>
              </a:rPr>
              <a:t>Алайда, 1869 жылы Баббидждің көзі тірісінде ағылшын экономисі және логик философы Уильям Стэнли Джевонс (1835-1882) қарапайым логикалық тұжырымдарды механикаландыратын әлемдегі алғашқы машинаны жасады (іс жүзінде ол логика алгебрасының функцияларын есептей алады).</a:t>
            </a:r>
          </a:p>
        </p:txBody>
      </p:sp>
      <p:sp>
        <p:nvSpPr>
          <p:cNvPr id="6" name="TextBox 6"/>
          <p:cNvSpPr txBox="1"/>
          <p:nvPr/>
        </p:nvSpPr>
        <p:spPr>
          <a:xfrm>
            <a:off x="6458292" y="4379169"/>
            <a:ext cx="7294602" cy="505570"/>
          </a:xfrm>
          <a:prstGeom prst="rect">
            <a:avLst/>
          </a:prstGeom>
        </p:spPr>
        <p:txBody>
          <a:bodyPr lIns="0" tIns="0" rIns="0" bIns="0" rtlCol="0" anchor="t">
            <a:spAutoFit/>
          </a:bodyPr>
          <a:lstStyle/>
          <a:p>
            <a:pPr algn="ctr">
              <a:lnSpc>
                <a:spcPts val="4158"/>
              </a:lnSpc>
              <a:spcBef>
                <a:spcPct val="0"/>
              </a:spcBef>
            </a:pPr>
            <a:r>
              <a:rPr lang="en-US" sz="2970" u="sng">
                <a:solidFill>
                  <a:srgbClr val="006BB6"/>
                </a:solidFill>
                <a:latin typeface="Open Sans 1 Bold Italics"/>
              </a:rPr>
              <a:t> Джевонстің «Логикалық пианиносы»</a:t>
            </a:r>
          </a:p>
        </p:txBody>
      </p:sp>
      <p:sp>
        <p:nvSpPr>
          <p:cNvPr id="7" name="Freeform 7"/>
          <p:cNvSpPr/>
          <p:nvPr/>
        </p:nvSpPr>
        <p:spPr>
          <a:xfrm>
            <a:off x="276974" y="6993023"/>
            <a:ext cx="1061297" cy="1026564"/>
          </a:xfrm>
          <a:custGeom>
            <a:avLst/>
            <a:gdLst/>
            <a:ahLst/>
            <a:cxnLst/>
            <a:rect l="l" t="t" r="r" b="b"/>
            <a:pathLst>
              <a:path w="1061297" h="1026564">
                <a:moveTo>
                  <a:pt x="0" y="0"/>
                </a:moveTo>
                <a:lnTo>
                  <a:pt x="1061297" y="0"/>
                </a:lnTo>
                <a:lnTo>
                  <a:pt x="1061297" y="1026564"/>
                </a:lnTo>
                <a:lnTo>
                  <a:pt x="0" y="10265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1582286" y="5571528"/>
            <a:ext cx="12383793" cy="4365197"/>
          </a:xfrm>
          <a:prstGeom prst="rect">
            <a:avLst/>
          </a:prstGeom>
        </p:spPr>
        <p:txBody>
          <a:bodyPr lIns="0" tIns="0" rIns="0" bIns="0" rtlCol="0" anchor="t">
            <a:spAutoFit/>
          </a:bodyPr>
          <a:lstStyle/>
          <a:p>
            <a:pPr algn="ctr">
              <a:lnSpc>
                <a:spcPts val="3459"/>
              </a:lnSpc>
              <a:spcBef>
                <a:spcPct val="0"/>
              </a:spcBef>
            </a:pPr>
            <a:r>
              <a:rPr lang="en-US" sz="2471">
                <a:solidFill>
                  <a:srgbClr val="000B5D"/>
                </a:solidFill>
                <a:latin typeface="Open Sans 1"/>
              </a:rPr>
              <a:t>Кейіннен оны орыс ғалымы, профессор П. Д.Хрущев (1849-1909) шығарды, ал профессор А. Н. Щукарев (1864-1936) дизайнды жетілдірді. 1914 жылы «Әлем айналасында» журналында А.Н.Соков былай деп жазды: «Егер бізде левереджді бұру арқылы миллиондаған сандарды қосатын, азайтатын, көбейтетін арифмометрлер болса, онда уақыт сәйкес пернелерді басу арқылы қатесіз тұжырымдар мен тұжырымдар жасай алатын логикалық машинаның болуын талап етеді. Бұл адамға шығармашылық, гипотеза, қиял, Шабыт - өмірдің жанын қалдырып, көп уақытты үнемдейді».</a:t>
            </a:r>
          </a:p>
          <a:p>
            <a:pPr algn="ctr">
              <a:lnSpc>
                <a:spcPts val="3459"/>
              </a:lnSpc>
              <a:spcBef>
                <a:spcPct val="0"/>
              </a:spcBef>
            </a:pPr>
            <a:r>
              <a:rPr lang="en-US" sz="2471">
                <a:solidFill>
                  <a:srgbClr val="000B5D"/>
                </a:solidFill>
                <a:latin typeface="Open Sans 1"/>
              </a:rPr>
              <a:t>Алайда, нақты «ақыл-ой машинасын» (жасанды интеллект) құру туралы айту тек компьютер сияқты құрылғыны ойлап тапқаннан кейін мүмкін болды.</a:t>
            </a:r>
          </a:p>
        </p:txBody>
      </p:sp>
      <p:sp>
        <p:nvSpPr>
          <p:cNvPr id="9" name="Freeform 9"/>
          <p:cNvSpPr/>
          <p:nvPr/>
        </p:nvSpPr>
        <p:spPr>
          <a:xfrm>
            <a:off x="455394" y="175549"/>
            <a:ext cx="1380097" cy="853151"/>
          </a:xfrm>
          <a:custGeom>
            <a:avLst/>
            <a:gdLst/>
            <a:ahLst/>
            <a:cxnLst/>
            <a:rect l="l" t="t" r="r" b="b"/>
            <a:pathLst>
              <a:path w="1380097" h="853151">
                <a:moveTo>
                  <a:pt x="0" y="0"/>
                </a:moveTo>
                <a:lnTo>
                  <a:pt x="1380097" y="0"/>
                </a:lnTo>
                <a:lnTo>
                  <a:pt x="1380097" y="853151"/>
                </a:lnTo>
                <a:lnTo>
                  <a:pt x="0" y="853151"/>
                </a:lnTo>
                <a:lnTo>
                  <a:pt x="0" y="0"/>
                </a:lnTo>
                <a:close/>
              </a:path>
            </a:pathLst>
          </a:custGeom>
          <a:blipFill>
            <a:blip r:embed="rId7"/>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grpSp>
        <p:nvGrpSpPr>
          <p:cNvPr id="2" name="Group 2"/>
          <p:cNvGrpSpPr/>
          <p:nvPr/>
        </p:nvGrpSpPr>
        <p:grpSpPr>
          <a:xfrm>
            <a:off x="189637" y="5281959"/>
            <a:ext cx="4929839" cy="4269018"/>
            <a:chOff x="0" y="0"/>
            <a:chExt cx="4282440" cy="3708400"/>
          </a:xfrm>
        </p:grpSpPr>
        <p:sp>
          <p:nvSpPr>
            <p:cNvPr id="3" name="Freeform 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4987" r="-14987"/>
              </a:stretch>
            </a:blipFill>
            <a:ln cap="sq">
              <a:noFill/>
              <a:prstDash val="solid"/>
              <a:miter/>
            </a:ln>
          </p:spPr>
        </p:sp>
      </p:grpSp>
      <p:grpSp>
        <p:nvGrpSpPr>
          <p:cNvPr id="4" name="Group 4"/>
          <p:cNvGrpSpPr/>
          <p:nvPr/>
        </p:nvGrpSpPr>
        <p:grpSpPr>
          <a:xfrm>
            <a:off x="256833" y="797575"/>
            <a:ext cx="4929839" cy="4269018"/>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43616" r="-43616"/>
              </a:stretch>
            </a:blipFill>
            <a:ln cap="sq">
              <a:noFill/>
              <a:prstDash val="solid"/>
              <a:miter/>
            </a:ln>
          </p:spPr>
        </p:sp>
      </p:grpSp>
      <p:grpSp>
        <p:nvGrpSpPr>
          <p:cNvPr id="6" name="Group 6"/>
          <p:cNvGrpSpPr/>
          <p:nvPr/>
        </p:nvGrpSpPr>
        <p:grpSpPr>
          <a:xfrm>
            <a:off x="4151460" y="3025782"/>
            <a:ext cx="4929839" cy="4269018"/>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14865" r="-14865"/>
              </a:stretch>
            </a:blipFill>
            <a:ln cap="sq">
              <a:noFill/>
              <a:prstDash val="solid"/>
              <a:miter/>
            </a:ln>
          </p:spPr>
        </p:sp>
      </p:grpSp>
      <p:sp>
        <p:nvSpPr>
          <p:cNvPr id="8" name="Freeform 8"/>
          <p:cNvSpPr/>
          <p:nvPr/>
        </p:nvSpPr>
        <p:spPr>
          <a:xfrm rot="7221679">
            <a:off x="4308741" y="8797660"/>
            <a:ext cx="2884378" cy="2496298"/>
          </a:xfrm>
          <a:custGeom>
            <a:avLst/>
            <a:gdLst/>
            <a:ahLst/>
            <a:cxnLst/>
            <a:rect l="l" t="t" r="r" b="b"/>
            <a:pathLst>
              <a:path w="2884378" h="2496298">
                <a:moveTo>
                  <a:pt x="0" y="0"/>
                </a:moveTo>
                <a:lnTo>
                  <a:pt x="2884378" y="0"/>
                </a:lnTo>
                <a:lnTo>
                  <a:pt x="2884378" y="2496298"/>
                </a:lnTo>
                <a:lnTo>
                  <a:pt x="0" y="24962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7221679">
            <a:off x="6568621" y="7500246"/>
            <a:ext cx="2884378" cy="2496298"/>
          </a:xfrm>
          <a:custGeom>
            <a:avLst/>
            <a:gdLst/>
            <a:ahLst/>
            <a:cxnLst/>
            <a:rect l="l" t="t" r="r" b="b"/>
            <a:pathLst>
              <a:path w="2884378" h="2496298">
                <a:moveTo>
                  <a:pt x="0" y="0"/>
                </a:moveTo>
                <a:lnTo>
                  <a:pt x="2884378" y="0"/>
                </a:lnTo>
                <a:lnTo>
                  <a:pt x="2884378" y="2496297"/>
                </a:lnTo>
                <a:lnTo>
                  <a:pt x="0" y="24962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3578320">
            <a:off x="4309494" y="6223850"/>
            <a:ext cx="2890352" cy="2501469"/>
          </a:xfrm>
          <a:custGeom>
            <a:avLst/>
            <a:gdLst/>
            <a:ahLst/>
            <a:cxnLst/>
            <a:rect l="l" t="t" r="r" b="b"/>
            <a:pathLst>
              <a:path w="2890352" h="2501469">
                <a:moveTo>
                  <a:pt x="0" y="0"/>
                </a:moveTo>
                <a:lnTo>
                  <a:pt x="2890353" y="0"/>
                </a:lnTo>
                <a:lnTo>
                  <a:pt x="2890353" y="2501469"/>
                </a:lnTo>
                <a:lnTo>
                  <a:pt x="0" y="25014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3578320">
            <a:off x="2055139" y="7484251"/>
            <a:ext cx="2890352" cy="2501469"/>
          </a:xfrm>
          <a:custGeom>
            <a:avLst/>
            <a:gdLst/>
            <a:ahLst/>
            <a:cxnLst/>
            <a:rect l="l" t="t" r="r" b="b"/>
            <a:pathLst>
              <a:path w="2890352" h="2501469">
                <a:moveTo>
                  <a:pt x="0" y="0"/>
                </a:moveTo>
                <a:lnTo>
                  <a:pt x="2890352" y="0"/>
                </a:lnTo>
                <a:lnTo>
                  <a:pt x="2890352" y="2501468"/>
                </a:lnTo>
                <a:lnTo>
                  <a:pt x="0" y="250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rot="7221679">
            <a:off x="4727669" y="305160"/>
            <a:ext cx="2898563" cy="2508574"/>
          </a:xfrm>
          <a:custGeom>
            <a:avLst/>
            <a:gdLst/>
            <a:ahLst/>
            <a:cxnLst/>
            <a:rect l="l" t="t" r="r" b="b"/>
            <a:pathLst>
              <a:path w="2898563" h="2508574">
                <a:moveTo>
                  <a:pt x="0" y="0"/>
                </a:moveTo>
                <a:lnTo>
                  <a:pt x="2898563" y="0"/>
                </a:lnTo>
                <a:lnTo>
                  <a:pt x="2898563" y="2508574"/>
                </a:lnTo>
                <a:lnTo>
                  <a:pt x="0" y="25085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rot="7221679">
            <a:off x="-1573444" y="3882246"/>
            <a:ext cx="2898563" cy="2508574"/>
          </a:xfrm>
          <a:custGeom>
            <a:avLst/>
            <a:gdLst/>
            <a:ahLst/>
            <a:cxnLst/>
            <a:rect l="l" t="t" r="r" b="b"/>
            <a:pathLst>
              <a:path w="2898563" h="2508574">
                <a:moveTo>
                  <a:pt x="0" y="0"/>
                </a:moveTo>
                <a:lnTo>
                  <a:pt x="2898562" y="0"/>
                </a:lnTo>
                <a:lnTo>
                  <a:pt x="2898562" y="2508574"/>
                </a:lnTo>
                <a:lnTo>
                  <a:pt x="0" y="25085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rot="-3578320">
            <a:off x="6979753" y="-1002569"/>
            <a:ext cx="2904567" cy="2513771"/>
          </a:xfrm>
          <a:custGeom>
            <a:avLst/>
            <a:gdLst/>
            <a:ahLst/>
            <a:cxnLst/>
            <a:rect l="l" t="t" r="r" b="b"/>
            <a:pathLst>
              <a:path w="2904567" h="2513771">
                <a:moveTo>
                  <a:pt x="0" y="0"/>
                </a:moveTo>
                <a:lnTo>
                  <a:pt x="2904567" y="0"/>
                </a:lnTo>
                <a:lnTo>
                  <a:pt x="2904567" y="2513771"/>
                </a:lnTo>
                <a:lnTo>
                  <a:pt x="0" y="251377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Freeform 15"/>
          <p:cNvSpPr/>
          <p:nvPr/>
        </p:nvSpPr>
        <p:spPr>
          <a:xfrm rot="-3578320">
            <a:off x="6994168" y="1632645"/>
            <a:ext cx="2904567" cy="2513771"/>
          </a:xfrm>
          <a:custGeom>
            <a:avLst/>
            <a:gdLst/>
            <a:ahLst/>
            <a:cxnLst/>
            <a:rect l="l" t="t" r="r" b="b"/>
            <a:pathLst>
              <a:path w="2904567" h="2513771">
                <a:moveTo>
                  <a:pt x="0" y="0"/>
                </a:moveTo>
                <a:lnTo>
                  <a:pt x="2904567" y="0"/>
                </a:lnTo>
                <a:lnTo>
                  <a:pt x="2904567" y="2513770"/>
                </a:lnTo>
                <a:lnTo>
                  <a:pt x="0" y="25137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rot="-3578320">
            <a:off x="-1580206" y="1188431"/>
            <a:ext cx="2904567" cy="2513771"/>
          </a:xfrm>
          <a:custGeom>
            <a:avLst/>
            <a:gdLst/>
            <a:ahLst/>
            <a:cxnLst/>
            <a:rect l="l" t="t" r="r" b="b"/>
            <a:pathLst>
              <a:path w="2904567" h="2513771">
                <a:moveTo>
                  <a:pt x="0" y="0"/>
                </a:moveTo>
                <a:lnTo>
                  <a:pt x="2904567" y="0"/>
                </a:lnTo>
                <a:lnTo>
                  <a:pt x="2904567" y="2513771"/>
                </a:lnTo>
                <a:lnTo>
                  <a:pt x="0" y="25137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TextBox 17"/>
          <p:cNvSpPr txBox="1"/>
          <p:nvPr/>
        </p:nvSpPr>
        <p:spPr>
          <a:xfrm>
            <a:off x="9081299" y="3051455"/>
            <a:ext cx="8703737" cy="2955646"/>
          </a:xfrm>
          <a:prstGeom prst="rect">
            <a:avLst/>
          </a:prstGeom>
        </p:spPr>
        <p:txBody>
          <a:bodyPr lIns="0" tIns="0" rIns="0" bIns="0" rtlCol="0" anchor="t">
            <a:spAutoFit/>
          </a:bodyPr>
          <a:lstStyle/>
          <a:p>
            <a:pPr algn="ctr">
              <a:lnSpc>
                <a:spcPts val="5742"/>
              </a:lnSpc>
            </a:pPr>
            <a:r>
              <a:rPr lang="en-US" sz="6242" spc="174">
                <a:solidFill>
                  <a:srgbClr val="000B5D"/>
                </a:solidFill>
                <a:latin typeface="Barlow SemiCondensed Bold"/>
              </a:rPr>
              <a:t> КОМПЬЮТЕРЛЕР ОЙЛАП ТАПҚАННАН КЕЙІН.</a:t>
            </a:r>
          </a:p>
          <a:p>
            <a:pPr marL="0" lvl="1" indent="0" algn="ctr">
              <a:lnSpc>
                <a:spcPts val="5742"/>
              </a:lnSpc>
            </a:pPr>
            <a:endParaRPr lang="en-US" sz="6242" spc="174">
              <a:solidFill>
                <a:srgbClr val="000B5D"/>
              </a:solidFill>
              <a:latin typeface="Barlow SemiCondensed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59039" y="7296430"/>
            <a:ext cx="4972384" cy="4305860"/>
            <a:chOff x="0" y="0"/>
            <a:chExt cx="4282440" cy="3708400"/>
          </a:xfrm>
        </p:grpSpPr>
        <p:sp>
          <p:nvSpPr>
            <p:cNvPr id="3" name="Freeform 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t="-36663" b="-36663"/>
              </a:stretch>
            </a:blipFill>
            <a:ln cap="sq">
              <a:noFill/>
              <a:prstDash val="solid"/>
              <a:miter/>
            </a:ln>
          </p:spPr>
        </p:sp>
      </p:grpSp>
      <p:grpSp>
        <p:nvGrpSpPr>
          <p:cNvPr id="4" name="Group 4"/>
          <p:cNvGrpSpPr/>
          <p:nvPr/>
        </p:nvGrpSpPr>
        <p:grpSpPr>
          <a:xfrm>
            <a:off x="12895837" y="880259"/>
            <a:ext cx="9083590" cy="7865979"/>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t="-8269" b="-8269"/>
              </a:stretch>
            </a:blipFill>
            <a:ln cap="sq">
              <a:noFill/>
              <a:prstDash val="solid"/>
              <a:miter/>
            </a:ln>
          </p:spPr>
        </p:sp>
      </p:grpSp>
      <p:sp>
        <p:nvSpPr>
          <p:cNvPr id="6" name="Freeform 6"/>
          <p:cNvSpPr/>
          <p:nvPr/>
        </p:nvSpPr>
        <p:spPr>
          <a:xfrm rot="-3578320">
            <a:off x="10315128" y="2877622"/>
            <a:ext cx="4860206" cy="4206287"/>
          </a:xfrm>
          <a:custGeom>
            <a:avLst/>
            <a:gdLst/>
            <a:ahLst/>
            <a:cxnLst/>
            <a:rect l="l" t="t" r="r" b="b"/>
            <a:pathLst>
              <a:path w="4860206" h="4206287">
                <a:moveTo>
                  <a:pt x="0" y="0"/>
                </a:moveTo>
                <a:lnTo>
                  <a:pt x="4860206" y="0"/>
                </a:lnTo>
                <a:lnTo>
                  <a:pt x="4860206" y="4206288"/>
                </a:lnTo>
                <a:lnTo>
                  <a:pt x="0" y="4206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3578320">
            <a:off x="15007529" y="8020199"/>
            <a:ext cx="4860206" cy="4206287"/>
          </a:xfrm>
          <a:custGeom>
            <a:avLst/>
            <a:gdLst/>
            <a:ahLst/>
            <a:cxnLst/>
            <a:rect l="l" t="t" r="r" b="b"/>
            <a:pathLst>
              <a:path w="4860206" h="4206287">
                <a:moveTo>
                  <a:pt x="0" y="0"/>
                </a:moveTo>
                <a:lnTo>
                  <a:pt x="4860206" y="0"/>
                </a:lnTo>
                <a:lnTo>
                  <a:pt x="4860206" y="4206287"/>
                </a:lnTo>
                <a:lnTo>
                  <a:pt x="0" y="42062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3578320">
            <a:off x="14829197" y="-2430504"/>
            <a:ext cx="4860206" cy="4206287"/>
          </a:xfrm>
          <a:custGeom>
            <a:avLst/>
            <a:gdLst/>
            <a:ahLst/>
            <a:cxnLst/>
            <a:rect l="l" t="t" r="r" b="b"/>
            <a:pathLst>
              <a:path w="4860206" h="4206287">
                <a:moveTo>
                  <a:pt x="0" y="0"/>
                </a:moveTo>
                <a:lnTo>
                  <a:pt x="4860206" y="0"/>
                </a:lnTo>
                <a:lnTo>
                  <a:pt x="4860206" y="4206287"/>
                </a:lnTo>
                <a:lnTo>
                  <a:pt x="0" y="42062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7221679">
            <a:off x="10210296" y="-1489389"/>
            <a:ext cx="4859752" cy="4205894"/>
          </a:xfrm>
          <a:custGeom>
            <a:avLst/>
            <a:gdLst/>
            <a:ahLst/>
            <a:cxnLst/>
            <a:rect l="l" t="t" r="r" b="b"/>
            <a:pathLst>
              <a:path w="4859752" h="4205894">
                <a:moveTo>
                  <a:pt x="0" y="0"/>
                </a:moveTo>
                <a:lnTo>
                  <a:pt x="4859751" y="0"/>
                </a:lnTo>
                <a:lnTo>
                  <a:pt x="4859751" y="4205895"/>
                </a:lnTo>
                <a:lnTo>
                  <a:pt x="0" y="42058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10"/>
          <p:cNvSpPr txBox="1"/>
          <p:nvPr/>
        </p:nvSpPr>
        <p:spPr>
          <a:xfrm>
            <a:off x="1028700" y="1220682"/>
            <a:ext cx="9028909" cy="816726"/>
          </a:xfrm>
          <a:prstGeom prst="rect">
            <a:avLst/>
          </a:prstGeom>
        </p:spPr>
        <p:txBody>
          <a:bodyPr lIns="0" tIns="0" rIns="0" bIns="0" rtlCol="0" anchor="t">
            <a:spAutoFit/>
          </a:bodyPr>
          <a:lstStyle/>
          <a:p>
            <a:pPr algn="ctr">
              <a:lnSpc>
                <a:spcPts val="3140"/>
              </a:lnSpc>
            </a:pPr>
            <a:r>
              <a:rPr lang="en-US" sz="3413" spc="95">
                <a:solidFill>
                  <a:srgbClr val="000B5D"/>
                </a:solidFill>
                <a:latin typeface="Barlow SemiCondensed Bold"/>
              </a:rPr>
              <a:t> НЕЙРОКИБЕРНЕТИКАЛЫҚ ТӘСІЛ.</a:t>
            </a:r>
          </a:p>
          <a:p>
            <a:pPr marL="0" lvl="1" indent="0" algn="ctr">
              <a:lnSpc>
                <a:spcPts val="3140"/>
              </a:lnSpc>
            </a:pPr>
            <a:endParaRPr lang="en-US" sz="3413" spc="95">
              <a:solidFill>
                <a:srgbClr val="000B5D"/>
              </a:solidFill>
              <a:latin typeface="Barlow SemiCondensed Bold"/>
            </a:endParaRPr>
          </a:p>
        </p:txBody>
      </p:sp>
      <p:sp>
        <p:nvSpPr>
          <p:cNvPr id="11" name="TextBox 11"/>
          <p:cNvSpPr txBox="1"/>
          <p:nvPr/>
        </p:nvSpPr>
        <p:spPr>
          <a:xfrm>
            <a:off x="893663" y="2065983"/>
            <a:ext cx="9163946" cy="8329839"/>
          </a:xfrm>
          <a:prstGeom prst="rect">
            <a:avLst/>
          </a:prstGeom>
        </p:spPr>
        <p:txBody>
          <a:bodyPr lIns="0" tIns="0" rIns="0" bIns="0" rtlCol="0" anchor="t">
            <a:spAutoFit/>
          </a:bodyPr>
          <a:lstStyle/>
          <a:p>
            <a:pPr algn="ctr">
              <a:lnSpc>
                <a:spcPts val="3516"/>
              </a:lnSpc>
            </a:pPr>
            <a:r>
              <a:rPr lang="en-US" sz="3286" spc="92">
                <a:solidFill>
                  <a:srgbClr val="000B5D"/>
                </a:solidFill>
                <a:latin typeface="Barlow Condensed"/>
              </a:rPr>
              <a:t> Ойлауға қабілетті жалғыз объект - бұл ми. Сондықтан кез-келген «ойлау» құрылғысы оның құрылымын қандай да бір жолмен ойнауы керек.</a:t>
            </a:r>
          </a:p>
          <a:p>
            <a:pPr algn="ctr">
              <a:lnSpc>
                <a:spcPts val="3516"/>
              </a:lnSpc>
            </a:pPr>
            <a:r>
              <a:rPr lang="en-US" sz="3286" spc="92">
                <a:solidFill>
                  <a:srgbClr val="000B5D"/>
                </a:solidFill>
                <a:latin typeface="Barlow Condensed"/>
              </a:rPr>
              <a:t> Осылайша, нейрокибернетика ми құрылымына ұқсас құрылымдарды бағдарламалық және аппараттық модельдеуге бағытталған. Физиологтар адам миының негізі өзара байланысты және өзара әрекеттесетін жүйке жасушалары-нейрондардың көп мөлшері (1011 дейін) екенін бұрыннан анықтаған. Сондықтан нейрокибернетиканың күш-жігері нейрондарға ұқсас элементтерді құруға және оларды жұмыс істейтін жүйелерге біріктіруге бағытталды. Бұл жүйелер әдетте нейрондық желілер деп аталады.</a:t>
            </a:r>
          </a:p>
          <a:p>
            <a:pPr marL="0" lvl="1" indent="0" algn="ctr">
              <a:lnSpc>
                <a:spcPts val="3302"/>
              </a:lnSpc>
              <a:spcBef>
                <a:spcPct val="0"/>
              </a:spcBef>
            </a:pPr>
            <a:endParaRPr lang="en-US" sz="3286" spc="92">
              <a:solidFill>
                <a:srgbClr val="000B5D"/>
              </a:solidFill>
              <a:latin typeface="Barlow Condensed"/>
            </a:endParaRPr>
          </a:p>
        </p:txBody>
      </p:sp>
      <p:sp>
        <p:nvSpPr>
          <p:cNvPr id="12" name="Freeform 12"/>
          <p:cNvSpPr/>
          <p:nvPr/>
        </p:nvSpPr>
        <p:spPr>
          <a:xfrm>
            <a:off x="338651" y="-239592"/>
            <a:ext cx="1380097" cy="853151"/>
          </a:xfrm>
          <a:custGeom>
            <a:avLst/>
            <a:gdLst/>
            <a:ahLst/>
            <a:cxnLst/>
            <a:rect l="l" t="t" r="r" b="b"/>
            <a:pathLst>
              <a:path w="1380097" h="853151">
                <a:moveTo>
                  <a:pt x="0" y="0"/>
                </a:moveTo>
                <a:lnTo>
                  <a:pt x="1380098" y="0"/>
                </a:lnTo>
                <a:lnTo>
                  <a:pt x="1380098" y="853151"/>
                </a:lnTo>
                <a:lnTo>
                  <a:pt x="0" y="853151"/>
                </a:lnTo>
                <a:lnTo>
                  <a:pt x="0" y="0"/>
                </a:lnTo>
                <a:close/>
              </a:path>
            </a:pathLst>
          </a:custGeom>
          <a:blipFill>
            <a:blip r:embed="rId12"/>
            <a:stretch>
              <a:fillRect/>
            </a:stretch>
          </a:blipFill>
        </p:spPr>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29457" y="678885"/>
            <a:ext cx="6742124" cy="5838376"/>
            <a:chOff x="0" y="0"/>
            <a:chExt cx="4282440" cy="3708400"/>
          </a:xfrm>
        </p:grpSpPr>
        <p:sp>
          <p:nvSpPr>
            <p:cNvPr id="3" name="Freeform 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t="-13972" b="-13972"/>
              </a:stretch>
            </a:blipFill>
            <a:ln cap="sq">
              <a:noFill/>
              <a:prstDash val="solid"/>
              <a:miter/>
            </a:ln>
          </p:spPr>
        </p:sp>
      </p:grpSp>
      <p:grpSp>
        <p:nvGrpSpPr>
          <p:cNvPr id="4" name="Group 4"/>
          <p:cNvGrpSpPr/>
          <p:nvPr/>
        </p:nvGrpSpPr>
        <p:grpSpPr>
          <a:xfrm>
            <a:off x="-3662384" y="2327777"/>
            <a:ext cx="6742124" cy="5838376"/>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9554" r="-19554"/>
              </a:stretch>
            </a:blipFill>
            <a:ln cap="sq">
              <a:noFill/>
              <a:prstDash val="solid"/>
              <a:miter/>
            </a:ln>
          </p:spPr>
        </p:sp>
      </p:grpSp>
      <p:sp>
        <p:nvSpPr>
          <p:cNvPr id="6" name="Freeform 6"/>
          <p:cNvSpPr/>
          <p:nvPr/>
        </p:nvSpPr>
        <p:spPr>
          <a:xfrm rot="7221679">
            <a:off x="-1034634" y="8370039"/>
            <a:ext cx="2898563" cy="2508574"/>
          </a:xfrm>
          <a:custGeom>
            <a:avLst/>
            <a:gdLst/>
            <a:ahLst/>
            <a:cxnLst/>
            <a:rect l="l" t="t" r="r" b="b"/>
            <a:pathLst>
              <a:path w="2898563" h="2508574">
                <a:moveTo>
                  <a:pt x="0" y="0"/>
                </a:moveTo>
                <a:lnTo>
                  <a:pt x="2898563" y="0"/>
                </a:lnTo>
                <a:lnTo>
                  <a:pt x="2898563" y="2508574"/>
                </a:lnTo>
                <a:lnTo>
                  <a:pt x="0" y="25085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7221679">
            <a:off x="-1189326" y="-420709"/>
            <a:ext cx="2898563" cy="2508574"/>
          </a:xfrm>
          <a:custGeom>
            <a:avLst/>
            <a:gdLst/>
            <a:ahLst/>
            <a:cxnLst/>
            <a:rect l="l" t="t" r="r" b="b"/>
            <a:pathLst>
              <a:path w="2898563" h="2508574">
                <a:moveTo>
                  <a:pt x="0" y="0"/>
                </a:moveTo>
                <a:lnTo>
                  <a:pt x="2898562" y="0"/>
                </a:lnTo>
                <a:lnTo>
                  <a:pt x="2898562" y="2508574"/>
                </a:lnTo>
                <a:lnTo>
                  <a:pt x="0" y="25085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3578320">
            <a:off x="1895501" y="6525443"/>
            <a:ext cx="2904567" cy="2513771"/>
          </a:xfrm>
          <a:custGeom>
            <a:avLst/>
            <a:gdLst/>
            <a:ahLst/>
            <a:cxnLst/>
            <a:rect l="l" t="t" r="r" b="b"/>
            <a:pathLst>
              <a:path w="2904567" h="2513771">
                <a:moveTo>
                  <a:pt x="0" y="0"/>
                </a:moveTo>
                <a:lnTo>
                  <a:pt x="2904567" y="0"/>
                </a:lnTo>
                <a:lnTo>
                  <a:pt x="2904567" y="2513770"/>
                </a:lnTo>
                <a:lnTo>
                  <a:pt x="0" y="2513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3578320">
            <a:off x="1062758" y="-1728437"/>
            <a:ext cx="2904567" cy="2513771"/>
          </a:xfrm>
          <a:custGeom>
            <a:avLst/>
            <a:gdLst/>
            <a:ahLst/>
            <a:cxnLst/>
            <a:rect l="l" t="t" r="r" b="b"/>
            <a:pathLst>
              <a:path w="2904567" h="2513771">
                <a:moveTo>
                  <a:pt x="0" y="0"/>
                </a:moveTo>
                <a:lnTo>
                  <a:pt x="2904567" y="0"/>
                </a:lnTo>
                <a:lnTo>
                  <a:pt x="2904567" y="2513770"/>
                </a:lnTo>
                <a:lnTo>
                  <a:pt x="0" y="2513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3578320">
            <a:off x="4148236" y="8363537"/>
            <a:ext cx="2904567" cy="2513771"/>
          </a:xfrm>
          <a:custGeom>
            <a:avLst/>
            <a:gdLst/>
            <a:ahLst/>
            <a:cxnLst/>
            <a:rect l="l" t="t" r="r" b="b"/>
            <a:pathLst>
              <a:path w="2904567" h="2513771">
                <a:moveTo>
                  <a:pt x="0" y="0"/>
                </a:moveTo>
                <a:lnTo>
                  <a:pt x="2904567" y="0"/>
                </a:lnTo>
                <a:lnTo>
                  <a:pt x="2904567" y="2513771"/>
                </a:lnTo>
                <a:lnTo>
                  <a:pt x="0" y="25137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3578320">
            <a:off x="1077173" y="906776"/>
            <a:ext cx="2904567" cy="2513771"/>
          </a:xfrm>
          <a:custGeom>
            <a:avLst/>
            <a:gdLst/>
            <a:ahLst/>
            <a:cxnLst/>
            <a:rect l="l" t="t" r="r" b="b"/>
            <a:pathLst>
              <a:path w="2904567" h="2513771">
                <a:moveTo>
                  <a:pt x="0" y="0"/>
                </a:moveTo>
                <a:lnTo>
                  <a:pt x="2904566" y="0"/>
                </a:lnTo>
                <a:lnTo>
                  <a:pt x="2904566" y="2513770"/>
                </a:lnTo>
                <a:lnTo>
                  <a:pt x="0" y="25137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9430858" y="1057275"/>
            <a:ext cx="8319725" cy="3925066"/>
          </a:xfrm>
          <a:prstGeom prst="rect">
            <a:avLst/>
          </a:prstGeom>
        </p:spPr>
        <p:txBody>
          <a:bodyPr lIns="0" tIns="0" rIns="0" bIns="0" rtlCol="0" anchor="t">
            <a:spAutoFit/>
          </a:bodyPr>
          <a:lstStyle/>
          <a:p>
            <a:pPr algn="ctr">
              <a:lnSpc>
                <a:spcPts val="3136"/>
              </a:lnSpc>
            </a:pPr>
            <a:r>
              <a:rPr lang="en-US" sz="2931" spc="82">
                <a:solidFill>
                  <a:srgbClr val="000B5D"/>
                </a:solidFill>
                <a:latin typeface="Barlow Condensed"/>
              </a:rPr>
              <a:t> Нейрондық желілерді құру саласындағы алғашқылар Мак-Каллок, Питтс және Розенблатт болды. 1958 жылы Фрэнк Розенблатт перцептрон (ағылш. perceptron), ал 1960 жылы - адам көзі мен миының бірлескен жұмысын модельдейтін алғашқы жұмыс істейтін «Марк-1» машинасы.</a:t>
            </a:r>
          </a:p>
          <a:p>
            <a:pPr algn="ctr">
              <a:lnSpc>
                <a:spcPts val="3136"/>
              </a:lnSpc>
            </a:pPr>
            <a:r>
              <a:rPr lang="en-US" sz="2931" spc="82">
                <a:solidFill>
                  <a:srgbClr val="000B5D"/>
                </a:solidFill>
                <a:latin typeface="Barlow Condensed"/>
              </a:rPr>
              <a:t> </a:t>
            </a:r>
          </a:p>
          <a:p>
            <a:pPr marL="0" lvl="1" indent="0" algn="ctr">
              <a:lnSpc>
                <a:spcPts val="3136"/>
              </a:lnSpc>
              <a:spcBef>
                <a:spcPct val="0"/>
              </a:spcBef>
            </a:pPr>
            <a:endParaRPr lang="en-US" sz="2931" spc="82">
              <a:solidFill>
                <a:srgbClr val="000B5D"/>
              </a:solidFill>
              <a:latin typeface="Barlow Condensed"/>
            </a:endParaRPr>
          </a:p>
        </p:txBody>
      </p:sp>
      <p:sp>
        <p:nvSpPr>
          <p:cNvPr id="13" name="TextBox 13"/>
          <p:cNvSpPr txBox="1"/>
          <p:nvPr/>
        </p:nvSpPr>
        <p:spPr>
          <a:xfrm>
            <a:off x="7632655" y="4510043"/>
            <a:ext cx="10117928" cy="4973955"/>
          </a:xfrm>
          <a:prstGeom prst="rect">
            <a:avLst/>
          </a:prstGeom>
        </p:spPr>
        <p:txBody>
          <a:bodyPr lIns="0" tIns="0" rIns="0" bIns="0" rtlCol="0" anchor="t">
            <a:spAutoFit/>
          </a:bodyPr>
          <a:lstStyle/>
          <a:p>
            <a:pPr algn="ctr">
              <a:lnSpc>
                <a:spcPts val="3499"/>
              </a:lnSpc>
              <a:spcBef>
                <a:spcPct val="0"/>
              </a:spcBef>
            </a:pPr>
            <a:r>
              <a:rPr lang="en-US" sz="2499">
                <a:solidFill>
                  <a:srgbClr val="000B5D"/>
                </a:solidFill>
                <a:latin typeface="Open Sans 1"/>
              </a:rPr>
              <a:t> Фрэнк Розенблатт Mark-1 сурет сенсорымен</a:t>
            </a:r>
          </a:p>
          <a:p>
            <a:pPr algn="ctr">
              <a:lnSpc>
                <a:spcPts val="3499"/>
              </a:lnSpc>
              <a:spcBef>
                <a:spcPct val="0"/>
              </a:spcBef>
            </a:pPr>
            <a:endParaRPr lang="en-US" sz="2499">
              <a:solidFill>
                <a:srgbClr val="000B5D"/>
              </a:solidFill>
              <a:latin typeface="Open Sans 1"/>
            </a:endParaRPr>
          </a:p>
          <a:p>
            <a:pPr algn="ctr">
              <a:lnSpc>
                <a:spcPts val="3639"/>
              </a:lnSpc>
              <a:spcBef>
                <a:spcPct val="0"/>
              </a:spcBef>
            </a:pPr>
            <a:r>
              <a:rPr lang="en-US" sz="2599">
                <a:solidFill>
                  <a:srgbClr val="000B5D"/>
                </a:solidFill>
                <a:latin typeface="Open Sans 1"/>
              </a:rPr>
              <a:t>Машина кескін сенсорларына (машинаның"көздеріне") салынған карталарда жазылған кейбір әріптерді тани алады. Ол алфавиттің әріптерін ажырата білді, бірақ олардың жазылуына сезімтал болды. Мысалы, бұл құрылғы үшін А, А және А әріптері үш түрлі белгі болды. Біртіндеп, 70-80 жылдары жасанды интеллекттің осы бағыты бойынша жұмыс саны азая бастады. Алғашқы нәтижелер тым көңілсіз болды. Авторлар сәтсіздіктерді жадының аздығымен және сол кездегі компьютерлердің төмен жылдамдығымен түсіндірді.</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221679">
            <a:off x="-127424" y="2042488"/>
            <a:ext cx="7262896" cy="6285707"/>
          </a:xfrm>
          <a:custGeom>
            <a:avLst/>
            <a:gdLst/>
            <a:ahLst/>
            <a:cxnLst/>
            <a:rect l="l" t="t" r="r" b="b"/>
            <a:pathLst>
              <a:path w="7262896" h="6285707">
                <a:moveTo>
                  <a:pt x="0" y="0"/>
                </a:moveTo>
                <a:lnTo>
                  <a:pt x="7262897" y="0"/>
                </a:lnTo>
                <a:lnTo>
                  <a:pt x="7262897" y="6285707"/>
                </a:lnTo>
                <a:lnTo>
                  <a:pt x="0" y="6285707"/>
                </a:lnTo>
                <a:lnTo>
                  <a:pt x="0" y="0"/>
                </a:lnTo>
                <a:close/>
              </a:path>
            </a:pathLst>
          </a:custGeom>
          <a:blipFill>
            <a:blip r:embed="rId2">
              <a:extLst>
                <a:ext uri="{96DAC541-7B7A-43D3-8B79-37D633B846F1}">
                  <asvg:svgBlip xmlns:asvg="http://schemas.microsoft.com/office/drawing/2016/SVG/main" r:embed="rId3"/>
                </a:ext>
              </a:extLst>
            </a:blip>
            <a:stretch>
              <a:fillRect/>
            </a:stretch>
          </a:blipFill>
          <a:ln w="85725" cap="sq">
            <a:solidFill>
              <a:srgbClr val="FFDE59"/>
            </a:solidFill>
            <a:prstDash val="solid"/>
            <a:miter/>
          </a:ln>
        </p:spPr>
      </p:sp>
      <p:sp>
        <p:nvSpPr>
          <p:cNvPr id="3" name="Freeform 3"/>
          <p:cNvSpPr/>
          <p:nvPr/>
        </p:nvSpPr>
        <p:spPr>
          <a:xfrm rot="7221679">
            <a:off x="5512552" y="5230867"/>
            <a:ext cx="7262896" cy="6285707"/>
          </a:xfrm>
          <a:custGeom>
            <a:avLst/>
            <a:gdLst/>
            <a:ahLst/>
            <a:cxnLst/>
            <a:rect l="l" t="t" r="r" b="b"/>
            <a:pathLst>
              <a:path w="7262896" h="6285707">
                <a:moveTo>
                  <a:pt x="0" y="0"/>
                </a:moveTo>
                <a:lnTo>
                  <a:pt x="7262896" y="0"/>
                </a:lnTo>
                <a:lnTo>
                  <a:pt x="7262896" y="6285707"/>
                </a:lnTo>
                <a:lnTo>
                  <a:pt x="0" y="6285707"/>
                </a:lnTo>
                <a:lnTo>
                  <a:pt x="0" y="0"/>
                </a:lnTo>
                <a:close/>
              </a:path>
            </a:pathLst>
          </a:custGeom>
          <a:blipFill>
            <a:blip r:embed="rId4">
              <a:extLst>
                <a:ext uri="{96DAC541-7B7A-43D3-8B79-37D633B846F1}">
                  <asvg:svgBlip xmlns:asvg="http://schemas.microsoft.com/office/drawing/2016/SVG/main" r:embed="rId5"/>
                </a:ext>
              </a:extLst>
            </a:blip>
            <a:stretch>
              <a:fillRect/>
            </a:stretch>
          </a:blipFill>
          <a:ln w="95250" cap="sq">
            <a:solidFill>
              <a:srgbClr val="000B5D"/>
            </a:solidFill>
            <a:prstDash val="solid"/>
            <a:miter/>
          </a:ln>
        </p:spPr>
      </p:sp>
      <p:sp>
        <p:nvSpPr>
          <p:cNvPr id="4" name="Freeform 4"/>
          <p:cNvSpPr/>
          <p:nvPr/>
        </p:nvSpPr>
        <p:spPr>
          <a:xfrm rot="7221679">
            <a:off x="5540799" y="-1204425"/>
            <a:ext cx="7262896" cy="6285707"/>
          </a:xfrm>
          <a:custGeom>
            <a:avLst/>
            <a:gdLst/>
            <a:ahLst/>
            <a:cxnLst/>
            <a:rect l="l" t="t" r="r" b="b"/>
            <a:pathLst>
              <a:path w="7262896" h="6285707">
                <a:moveTo>
                  <a:pt x="0" y="0"/>
                </a:moveTo>
                <a:lnTo>
                  <a:pt x="7262896" y="0"/>
                </a:lnTo>
                <a:lnTo>
                  <a:pt x="7262896" y="6285706"/>
                </a:lnTo>
                <a:lnTo>
                  <a:pt x="0" y="6285706"/>
                </a:lnTo>
                <a:lnTo>
                  <a:pt x="0" y="0"/>
                </a:lnTo>
                <a:close/>
              </a:path>
            </a:pathLst>
          </a:custGeom>
          <a:blipFill>
            <a:blip r:embed="rId4">
              <a:extLst>
                <a:ext uri="{96DAC541-7B7A-43D3-8B79-37D633B846F1}">
                  <asvg:svgBlip xmlns:asvg="http://schemas.microsoft.com/office/drawing/2016/SVG/main" r:embed="rId5"/>
                </a:ext>
              </a:extLst>
            </a:blip>
            <a:stretch>
              <a:fillRect/>
            </a:stretch>
          </a:blipFill>
          <a:ln w="76200" cap="sq">
            <a:solidFill>
              <a:srgbClr val="000B5D"/>
            </a:solidFill>
            <a:prstDash val="solid"/>
            <a:miter/>
          </a:ln>
        </p:spPr>
      </p:sp>
      <p:sp>
        <p:nvSpPr>
          <p:cNvPr id="5" name="Freeform 5"/>
          <p:cNvSpPr/>
          <p:nvPr/>
        </p:nvSpPr>
        <p:spPr>
          <a:xfrm rot="7221679">
            <a:off x="11152527" y="2042488"/>
            <a:ext cx="7262896" cy="6285707"/>
          </a:xfrm>
          <a:custGeom>
            <a:avLst/>
            <a:gdLst/>
            <a:ahLst/>
            <a:cxnLst/>
            <a:rect l="l" t="t" r="r" b="b"/>
            <a:pathLst>
              <a:path w="7262896" h="6285707">
                <a:moveTo>
                  <a:pt x="0" y="0"/>
                </a:moveTo>
                <a:lnTo>
                  <a:pt x="7262897" y="0"/>
                </a:lnTo>
                <a:lnTo>
                  <a:pt x="7262897" y="6285707"/>
                </a:lnTo>
                <a:lnTo>
                  <a:pt x="0" y="6285707"/>
                </a:lnTo>
                <a:lnTo>
                  <a:pt x="0" y="0"/>
                </a:lnTo>
                <a:close/>
              </a:path>
            </a:pathLst>
          </a:custGeom>
          <a:blipFill>
            <a:blip r:embed="rId2">
              <a:extLst>
                <a:ext uri="{96DAC541-7B7A-43D3-8B79-37D633B846F1}">
                  <asvg:svgBlip xmlns:asvg="http://schemas.microsoft.com/office/drawing/2016/SVG/main" r:embed="rId3"/>
                </a:ext>
              </a:extLst>
            </a:blip>
            <a:stretch>
              <a:fillRect/>
            </a:stretch>
          </a:blipFill>
          <a:ln w="76200" cap="sq">
            <a:solidFill>
              <a:srgbClr val="FFDE59"/>
            </a:solidFill>
            <a:prstDash val="solid"/>
            <a:miter/>
          </a:ln>
        </p:spPr>
      </p:sp>
      <p:sp>
        <p:nvSpPr>
          <p:cNvPr id="6" name="Freeform 6"/>
          <p:cNvSpPr/>
          <p:nvPr/>
        </p:nvSpPr>
        <p:spPr>
          <a:xfrm rot="7221679">
            <a:off x="-677795" y="8402657"/>
            <a:ext cx="2898563" cy="2508574"/>
          </a:xfrm>
          <a:custGeom>
            <a:avLst/>
            <a:gdLst/>
            <a:ahLst/>
            <a:cxnLst/>
            <a:rect l="l" t="t" r="r" b="b"/>
            <a:pathLst>
              <a:path w="2898563" h="2508574">
                <a:moveTo>
                  <a:pt x="0" y="0"/>
                </a:moveTo>
                <a:lnTo>
                  <a:pt x="2898563" y="0"/>
                </a:lnTo>
                <a:lnTo>
                  <a:pt x="2898563" y="2508574"/>
                </a:lnTo>
                <a:lnTo>
                  <a:pt x="0" y="25085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7221679">
            <a:off x="16059714" y="-570679"/>
            <a:ext cx="2898563" cy="2508574"/>
          </a:xfrm>
          <a:custGeom>
            <a:avLst/>
            <a:gdLst/>
            <a:ahLst/>
            <a:cxnLst/>
            <a:rect l="l" t="t" r="r" b="b"/>
            <a:pathLst>
              <a:path w="2898563" h="2508574">
                <a:moveTo>
                  <a:pt x="0" y="0"/>
                </a:moveTo>
                <a:lnTo>
                  <a:pt x="2898563" y="0"/>
                </a:lnTo>
                <a:lnTo>
                  <a:pt x="2898563" y="2508574"/>
                </a:lnTo>
                <a:lnTo>
                  <a:pt x="0" y="25085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3578320">
            <a:off x="1325800" y="7673054"/>
            <a:ext cx="2904567" cy="2513771"/>
          </a:xfrm>
          <a:custGeom>
            <a:avLst/>
            <a:gdLst/>
            <a:ahLst/>
            <a:cxnLst/>
            <a:rect l="l" t="t" r="r" b="b"/>
            <a:pathLst>
              <a:path w="2904567" h="2513771">
                <a:moveTo>
                  <a:pt x="0" y="0"/>
                </a:moveTo>
                <a:lnTo>
                  <a:pt x="2904567" y="0"/>
                </a:lnTo>
                <a:lnTo>
                  <a:pt x="2904567" y="2513770"/>
                </a:lnTo>
                <a:lnTo>
                  <a:pt x="0" y="25137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3578320">
            <a:off x="13988448" y="-228185"/>
            <a:ext cx="2904567" cy="2513771"/>
          </a:xfrm>
          <a:custGeom>
            <a:avLst/>
            <a:gdLst/>
            <a:ahLst/>
            <a:cxnLst/>
            <a:rect l="l" t="t" r="r" b="b"/>
            <a:pathLst>
              <a:path w="2904567" h="2513771">
                <a:moveTo>
                  <a:pt x="0" y="0"/>
                </a:moveTo>
                <a:lnTo>
                  <a:pt x="2904567" y="0"/>
                </a:lnTo>
                <a:lnTo>
                  <a:pt x="2904567" y="2513770"/>
                </a:lnTo>
                <a:lnTo>
                  <a:pt x="0" y="25137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rot="-3578320">
            <a:off x="16422307" y="1155398"/>
            <a:ext cx="2904567" cy="2513771"/>
          </a:xfrm>
          <a:custGeom>
            <a:avLst/>
            <a:gdLst/>
            <a:ahLst/>
            <a:cxnLst/>
            <a:rect l="l" t="t" r="r" b="b"/>
            <a:pathLst>
              <a:path w="2904567" h="2513771">
                <a:moveTo>
                  <a:pt x="0" y="0"/>
                </a:moveTo>
                <a:lnTo>
                  <a:pt x="2904567" y="0"/>
                </a:lnTo>
                <a:lnTo>
                  <a:pt x="2904567" y="2513770"/>
                </a:lnTo>
                <a:lnTo>
                  <a:pt x="0" y="25137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3578320">
            <a:off x="-979326" y="6113010"/>
            <a:ext cx="2904567" cy="2513771"/>
          </a:xfrm>
          <a:custGeom>
            <a:avLst/>
            <a:gdLst/>
            <a:ahLst/>
            <a:cxnLst/>
            <a:rect l="l" t="t" r="r" b="b"/>
            <a:pathLst>
              <a:path w="2904567" h="2513771">
                <a:moveTo>
                  <a:pt x="0" y="0"/>
                </a:moveTo>
                <a:lnTo>
                  <a:pt x="2904567" y="0"/>
                </a:lnTo>
                <a:lnTo>
                  <a:pt x="2904567" y="2513771"/>
                </a:lnTo>
                <a:lnTo>
                  <a:pt x="0" y="251377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1028700" y="3389350"/>
            <a:ext cx="5140609" cy="2596044"/>
          </a:xfrm>
          <a:prstGeom prst="rect">
            <a:avLst/>
          </a:prstGeom>
        </p:spPr>
        <p:txBody>
          <a:bodyPr lIns="0" tIns="0" rIns="0" bIns="0" rtlCol="0" anchor="t">
            <a:spAutoFit/>
          </a:bodyPr>
          <a:lstStyle/>
          <a:p>
            <a:pPr algn="ctr">
              <a:lnSpc>
                <a:spcPts val="5064"/>
              </a:lnSpc>
            </a:pPr>
            <a:endParaRPr/>
          </a:p>
          <a:p>
            <a:pPr algn="ctr">
              <a:lnSpc>
                <a:spcPts val="5064"/>
              </a:lnSpc>
            </a:pPr>
            <a:r>
              <a:rPr lang="en-US" sz="5504" spc="154">
                <a:solidFill>
                  <a:srgbClr val="FCFEFF"/>
                </a:solidFill>
                <a:latin typeface="Barlow Condensed Bold"/>
              </a:rPr>
              <a:t> ЛОГИКАЛЫҚ ТӘСІЛ.</a:t>
            </a:r>
          </a:p>
          <a:p>
            <a:pPr marL="0" lvl="1" indent="0" algn="ctr">
              <a:lnSpc>
                <a:spcPts val="5064"/>
              </a:lnSpc>
            </a:pPr>
            <a:endParaRPr lang="en-US" sz="5504" spc="154">
              <a:solidFill>
                <a:srgbClr val="FCFEFF"/>
              </a:solidFill>
              <a:latin typeface="Barlow Condensed Bold"/>
            </a:endParaRPr>
          </a:p>
        </p:txBody>
      </p:sp>
      <p:sp>
        <p:nvSpPr>
          <p:cNvPr id="13" name="TextBox 13"/>
          <p:cNvSpPr txBox="1"/>
          <p:nvPr/>
        </p:nvSpPr>
        <p:spPr>
          <a:xfrm>
            <a:off x="6399749" y="491943"/>
            <a:ext cx="5544996" cy="3869255"/>
          </a:xfrm>
          <a:prstGeom prst="rect">
            <a:avLst/>
          </a:prstGeom>
        </p:spPr>
        <p:txBody>
          <a:bodyPr lIns="0" tIns="0" rIns="0" bIns="0" rtlCol="0" anchor="t">
            <a:spAutoFit/>
          </a:bodyPr>
          <a:lstStyle/>
          <a:p>
            <a:pPr algn="ctr">
              <a:lnSpc>
                <a:spcPts val="2395"/>
              </a:lnSpc>
            </a:pPr>
            <a:r>
              <a:rPr lang="en-US" sz="2238" spc="62">
                <a:solidFill>
                  <a:srgbClr val="FCFEFF"/>
                </a:solidFill>
                <a:latin typeface="Barlow Condensed"/>
              </a:rPr>
              <a:t> Логикалық тәсіл интеллектуалды жүйелерде адам кез-келген мәселені шешу үшін қолданатын әртүрлі логикалық және эмпирикалық әдістерді (эвристика) анықтауға және қолдануға негізделген. Эвристика - бұл теориялық тұрғыдан негізделмеген ереже, бірақ белгілі бір мәселенің шешімін табу немесе дұрыс қорытынды жасау процесінде қарастырылатын нұсқалардың санын азайтуға мүмкіндік береді.</a:t>
            </a:r>
          </a:p>
          <a:p>
            <a:pPr marL="0" lvl="1" indent="0" algn="ctr">
              <a:lnSpc>
                <a:spcPts val="2395"/>
              </a:lnSpc>
              <a:spcBef>
                <a:spcPct val="0"/>
              </a:spcBef>
            </a:pPr>
            <a:endParaRPr lang="en-US" sz="2238" spc="62">
              <a:solidFill>
                <a:srgbClr val="FCFEFF"/>
              </a:solidFill>
              <a:latin typeface="Barlow Condensed"/>
            </a:endParaRPr>
          </a:p>
        </p:txBody>
      </p:sp>
      <p:sp>
        <p:nvSpPr>
          <p:cNvPr id="14" name="TextBox 14"/>
          <p:cNvSpPr txBox="1"/>
          <p:nvPr/>
        </p:nvSpPr>
        <p:spPr>
          <a:xfrm>
            <a:off x="6796507" y="6264340"/>
            <a:ext cx="5148237" cy="3642975"/>
          </a:xfrm>
          <a:prstGeom prst="rect">
            <a:avLst/>
          </a:prstGeom>
        </p:spPr>
        <p:txBody>
          <a:bodyPr lIns="0" tIns="0" rIns="0" bIns="0" rtlCol="0" anchor="t">
            <a:spAutoFit/>
          </a:bodyPr>
          <a:lstStyle/>
          <a:p>
            <a:pPr algn="ctr">
              <a:lnSpc>
                <a:spcPts val="3191"/>
              </a:lnSpc>
            </a:pPr>
            <a:r>
              <a:rPr lang="en-US" sz="2982" spc="83">
                <a:solidFill>
                  <a:srgbClr val="FCFEFF"/>
                </a:solidFill>
                <a:latin typeface="Barlow Condensed"/>
              </a:rPr>
              <a:t> Жасанды интеллекттің бұл бағыты компьютерлердің қолданыстағы модельдерінде зияткерлік есептерді шешудің алгоритмін іздеуге бағытталған.</a:t>
            </a:r>
          </a:p>
          <a:p>
            <a:pPr marL="0" lvl="1" indent="0" algn="ctr">
              <a:lnSpc>
                <a:spcPts val="3191"/>
              </a:lnSpc>
              <a:spcBef>
                <a:spcPct val="0"/>
              </a:spcBef>
            </a:pPr>
            <a:endParaRPr lang="en-US" sz="2982" spc="83">
              <a:solidFill>
                <a:srgbClr val="FCFEFF"/>
              </a:solidFill>
              <a:latin typeface="Barlow Condensed"/>
            </a:endParaRPr>
          </a:p>
        </p:txBody>
      </p:sp>
      <p:sp>
        <p:nvSpPr>
          <p:cNvPr id="15" name="TextBox 15"/>
          <p:cNvSpPr txBox="1"/>
          <p:nvPr/>
        </p:nvSpPr>
        <p:spPr>
          <a:xfrm>
            <a:off x="12089791" y="3595840"/>
            <a:ext cx="5784799" cy="3445695"/>
          </a:xfrm>
          <a:prstGeom prst="rect">
            <a:avLst/>
          </a:prstGeom>
        </p:spPr>
        <p:txBody>
          <a:bodyPr lIns="0" tIns="0" rIns="0" bIns="0" rtlCol="0" anchor="t">
            <a:spAutoFit/>
          </a:bodyPr>
          <a:lstStyle/>
          <a:p>
            <a:pPr algn="ctr">
              <a:lnSpc>
                <a:spcPts val="3019"/>
              </a:lnSpc>
            </a:pPr>
            <a:r>
              <a:rPr lang="en-US" sz="2822" spc="79">
                <a:solidFill>
                  <a:srgbClr val="FCFEFF"/>
                </a:solidFill>
                <a:latin typeface="Barlow Condensed"/>
              </a:rPr>
              <a:t> Бұл тәсілдің негізі нейрокибернетикаға қарама-қарсы ұстаным болды.</a:t>
            </a:r>
          </a:p>
          <a:p>
            <a:pPr algn="ctr">
              <a:lnSpc>
                <a:spcPts val="3019"/>
              </a:lnSpc>
            </a:pPr>
            <a:r>
              <a:rPr lang="en-US" sz="2822" spc="79">
                <a:solidFill>
                  <a:srgbClr val="FCFEFF"/>
                </a:solidFill>
                <a:latin typeface="Barlow Condensed"/>
              </a:rPr>
              <a:t> «Ойлайтын» құрылғының қалай жасалғандығы маңызды емес. Ең бастысы, ол адам (ми) сияқты берілген кіріс әсеріне жауап береді.</a:t>
            </a:r>
          </a:p>
          <a:p>
            <a:pPr marL="0" lvl="1" indent="0" algn="ctr">
              <a:lnSpc>
                <a:spcPts val="3019"/>
              </a:lnSpc>
              <a:spcBef>
                <a:spcPct val="0"/>
              </a:spcBef>
            </a:pPr>
            <a:endParaRPr lang="en-US" sz="2822" spc="79">
              <a:solidFill>
                <a:srgbClr val="FCFEFF"/>
              </a:solidFill>
              <a:latin typeface="Barlow Condensed"/>
            </a:endParaRPr>
          </a:p>
        </p:txBody>
      </p:sp>
      <p:sp>
        <p:nvSpPr>
          <p:cNvPr id="16" name="Freeform 16"/>
          <p:cNvSpPr/>
          <p:nvPr/>
        </p:nvSpPr>
        <p:spPr>
          <a:xfrm>
            <a:off x="269466" y="0"/>
            <a:ext cx="1380097" cy="853151"/>
          </a:xfrm>
          <a:custGeom>
            <a:avLst/>
            <a:gdLst/>
            <a:ahLst/>
            <a:cxnLst/>
            <a:rect l="l" t="t" r="r" b="b"/>
            <a:pathLst>
              <a:path w="1380097" h="853151">
                <a:moveTo>
                  <a:pt x="0" y="0"/>
                </a:moveTo>
                <a:lnTo>
                  <a:pt x="1380098" y="0"/>
                </a:lnTo>
                <a:lnTo>
                  <a:pt x="1380098" y="853151"/>
                </a:lnTo>
                <a:lnTo>
                  <a:pt x="0" y="853151"/>
                </a:lnTo>
                <a:lnTo>
                  <a:pt x="0" y="0"/>
                </a:lnTo>
                <a:close/>
              </a:path>
            </a:pathLst>
          </a:custGeom>
          <a:blipFill>
            <a:blip r:embed="rId16"/>
            <a:stretch>
              <a:fillRect/>
            </a:stretch>
          </a:blipFill>
        </p:spPr>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10327" y="6502142"/>
            <a:ext cx="4972384" cy="4983911"/>
            <a:chOff x="0" y="0"/>
            <a:chExt cx="4282440" cy="4292368"/>
          </a:xfrm>
        </p:grpSpPr>
        <p:sp>
          <p:nvSpPr>
            <p:cNvPr id="3" name="Freeform 3"/>
            <p:cNvSpPr/>
            <p:nvPr/>
          </p:nvSpPr>
          <p:spPr>
            <a:xfrm>
              <a:off x="0" y="0"/>
              <a:ext cx="4282440" cy="4292368"/>
            </a:xfrm>
            <a:custGeom>
              <a:avLst/>
              <a:gdLst/>
              <a:ahLst/>
              <a:cxnLst/>
              <a:rect l="l" t="t" r="r" b="b"/>
              <a:pathLst>
                <a:path w="4282440" h="4292368">
                  <a:moveTo>
                    <a:pt x="3211830" y="0"/>
                  </a:moveTo>
                  <a:lnTo>
                    <a:pt x="1070610" y="0"/>
                  </a:lnTo>
                  <a:lnTo>
                    <a:pt x="0" y="2146184"/>
                  </a:lnTo>
                  <a:lnTo>
                    <a:pt x="1070610" y="4292368"/>
                  </a:lnTo>
                  <a:lnTo>
                    <a:pt x="3211830" y="4292368"/>
                  </a:lnTo>
                  <a:lnTo>
                    <a:pt x="4282440" y="2146184"/>
                  </a:lnTo>
                  <a:close/>
                </a:path>
              </a:pathLst>
            </a:custGeom>
            <a:blipFill>
              <a:blip r:embed="rId2"/>
              <a:stretch>
                <a:fillRect t="-10875" b="-10875"/>
              </a:stretch>
            </a:blipFill>
            <a:ln cap="sq">
              <a:noFill/>
              <a:prstDash val="solid"/>
              <a:miter/>
            </a:ln>
          </p:spPr>
        </p:sp>
      </p:grpSp>
      <p:grpSp>
        <p:nvGrpSpPr>
          <p:cNvPr id="4" name="Group 4"/>
          <p:cNvGrpSpPr/>
          <p:nvPr/>
        </p:nvGrpSpPr>
        <p:grpSpPr>
          <a:xfrm>
            <a:off x="12895837" y="880259"/>
            <a:ext cx="9083590" cy="7865979"/>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t="-7739" b="-7739"/>
              </a:stretch>
            </a:blipFill>
            <a:ln cap="sq">
              <a:noFill/>
              <a:prstDash val="solid"/>
              <a:miter/>
            </a:ln>
          </p:spPr>
        </p:sp>
      </p:grpSp>
      <p:sp>
        <p:nvSpPr>
          <p:cNvPr id="6" name="Freeform 6"/>
          <p:cNvSpPr/>
          <p:nvPr/>
        </p:nvSpPr>
        <p:spPr>
          <a:xfrm rot="-3578320">
            <a:off x="10315128" y="2877622"/>
            <a:ext cx="4860206" cy="4206287"/>
          </a:xfrm>
          <a:custGeom>
            <a:avLst/>
            <a:gdLst/>
            <a:ahLst/>
            <a:cxnLst/>
            <a:rect l="l" t="t" r="r" b="b"/>
            <a:pathLst>
              <a:path w="4860206" h="4206287">
                <a:moveTo>
                  <a:pt x="0" y="0"/>
                </a:moveTo>
                <a:lnTo>
                  <a:pt x="4860206" y="0"/>
                </a:lnTo>
                <a:lnTo>
                  <a:pt x="4860206" y="4206288"/>
                </a:lnTo>
                <a:lnTo>
                  <a:pt x="0" y="4206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3578320">
            <a:off x="15007529" y="8020199"/>
            <a:ext cx="4860206" cy="4206287"/>
          </a:xfrm>
          <a:custGeom>
            <a:avLst/>
            <a:gdLst/>
            <a:ahLst/>
            <a:cxnLst/>
            <a:rect l="l" t="t" r="r" b="b"/>
            <a:pathLst>
              <a:path w="4860206" h="4206287">
                <a:moveTo>
                  <a:pt x="0" y="0"/>
                </a:moveTo>
                <a:lnTo>
                  <a:pt x="4860206" y="0"/>
                </a:lnTo>
                <a:lnTo>
                  <a:pt x="4860206" y="4206287"/>
                </a:lnTo>
                <a:lnTo>
                  <a:pt x="0" y="42062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3578320">
            <a:off x="14829197" y="-2430504"/>
            <a:ext cx="4860206" cy="4206287"/>
          </a:xfrm>
          <a:custGeom>
            <a:avLst/>
            <a:gdLst/>
            <a:ahLst/>
            <a:cxnLst/>
            <a:rect l="l" t="t" r="r" b="b"/>
            <a:pathLst>
              <a:path w="4860206" h="4206287">
                <a:moveTo>
                  <a:pt x="0" y="0"/>
                </a:moveTo>
                <a:lnTo>
                  <a:pt x="4860206" y="0"/>
                </a:lnTo>
                <a:lnTo>
                  <a:pt x="4860206" y="4206287"/>
                </a:lnTo>
                <a:lnTo>
                  <a:pt x="0" y="42062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7221679">
            <a:off x="10210296" y="-1489389"/>
            <a:ext cx="4859752" cy="4205894"/>
          </a:xfrm>
          <a:custGeom>
            <a:avLst/>
            <a:gdLst/>
            <a:ahLst/>
            <a:cxnLst/>
            <a:rect l="l" t="t" r="r" b="b"/>
            <a:pathLst>
              <a:path w="4859752" h="4205894">
                <a:moveTo>
                  <a:pt x="0" y="0"/>
                </a:moveTo>
                <a:lnTo>
                  <a:pt x="4859751" y="0"/>
                </a:lnTo>
                <a:lnTo>
                  <a:pt x="4859751" y="4205895"/>
                </a:lnTo>
                <a:lnTo>
                  <a:pt x="0" y="42058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10"/>
          <p:cNvSpPr txBox="1"/>
          <p:nvPr/>
        </p:nvSpPr>
        <p:spPr>
          <a:xfrm>
            <a:off x="492529" y="1654873"/>
            <a:ext cx="9417799" cy="6920105"/>
          </a:xfrm>
          <a:prstGeom prst="rect">
            <a:avLst/>
          </a:prstGeom>
        </p:spPr>
        <p:txBody>
          <a:bodyPr lIns="0" tIns="0" rIns="0" bIns="0" rtlCol="0" anchor="t">
            <a:spAutoFit/>
          </a:bodyPr>
          <a:lstStyle/>
          <a:p>
            <a:pPr algn="l">
              <a:lnSpc>
                <a:spcPts val="3926"/>
              </a:lnSpc>
              <a:spcBef>
                <a:spcPct val="0"/>
              </a:spcBef>
            </a:pPr>
            <a:r>
              <a:rPr lang="en-US" sz="2804">
                <a:solidFill>
                  <a:srgbClr val="000B5D"/>
                </a:solidFill>
                <a:latin typeface="Open Sans 1"/>
              </a:rPr>
              <a:t>       1956 жылы Аллен Ньюэлл, Герберт Саймон және Джон Шоу «логик-теоретик», ол Расселл мен Уайтхедтің «математика принциптері» кітабынан 38 заңды символдық логика арқылы автоматты түрде дәлелдей алды. Бағдарламада теоремаларды дәлелдеу үшін сынақ және қателік әдісі қолданылды.</a:t>
            </a:r>
          </a:p>
          <a:p>
            <a:pPr algn="l">
              <a:lnSpc>
                <a:spcPts val="3926"/>
              </a:lnSpc>
              <a:spcBef>
                <a:spcPct val="0"/>
              </a:spcBef>
            </a:pPr>
            <a:r>
              <a:rPr lang="en-US" sz="2804">
                <a:solidFill>
                  <a:srgbClr val="000B5D"/>
                </a:solidFill>
                <a:latin typeface="Open Sans 1"/>
              </a:rPr>
              <a:t>Алайда, бұл тәсіл ымырасыз болып шықты, өйткені ережелер мен бастапқы мәлімдемелердің салыстырмалы түрде аз саны да көптеген мүмкін комбинацияларды береді. Нәтижесінде жасанды интеллект мамандары ескерілетін жағдайлар санының өсуімен тапсырманың күрделілігінің тез артуынан «комбинаторлық жарылыс» деп атайтын құбылыс пайда болады.</a:t>
            </a:r>
          </a:p>
        </p:txBody>
      </p:sp>
      <p:sp>
        <p:nvSpPr>
          <p:cNvPr id="11" name="Freeform 11"/>
          <p:cNvSpPr/>
          <p:nvPr/>
        </p:nvSpPr>
        <p:spPr>
          <a:xfrm>
            <a:off x="455394" y="175549"/>
            <a:ext cx="1380097" cy="853151"/>
          </a:xfrm>
          <a:custGeom>
            <a:avLst/>
            <a:gdLst/>
            <a:ahLst/>
            <a:cxnLst/>
            <a:rect l="l" t="t" r="r" b="b"/>
            <a:pathLst>
              <a:path w="1380097" h="853151">
                <a:moveTo>
                  <a:pt x="0" y="0"/>
                </a:moveTo>
                <a:lnTo>
                  <a:pt x="1380097" y="0"/>
                </a:lnTo>
                <a:lnTo>
                  <a:pt x="1380097" y="853151"/>
                </a:lnTo>
                <a:lnTo>
                  <a:pt x="0" y="853151"/>
                </a:lnTo>
                <a:lnTo>
                  <a:pt x="0" y="0"/>
                </a:lnTo>
                <a:close/>
              </a:path>
            </a:pathLst>
          </a:custGeom>
          <a:blipFill>
            <a:blip r:embed="rId12"/>
            <a:stretch>
              <a:fillRect/>
            </a:stretch>
          </a:blipFill>
        </p:spPr>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356819" y="-988017"/>
            <a:ext cx="5416831" cy="12022429"/>
            <a:chOff x="0" y="0"/>
            <a:chExt cx="2858770" cy="6344920"/>
          </a:xfrm>
        </p:grpSpPr>
        <p:sp>
          <p:nvSpPr>
            <p:cNvPr id="3" name="Freeform 3"/>
            <p:cNvSpPr/>
            <p:nvPr/>
          </p:nvSpPr>
          <p:spPr>
            <a:xfrm>
              <a:off x="0" y="0"/>
              <a:ext cx="2858770" cy="6344920"/>
            </a:xfrm>
            <a:custGeom>
              <a:avLst/>
              <a:gdLst/>
              <a:ahLst/>
              <a:cxnLst/>
              <a:rect l="l" t="t" r="r" b="b"/>
              <a:pathLst>
                <a:path w="2858770" h="6344920">
                  <a:moveTo>
                    <a:pt x="1827530" y="6344920"/>
                  </a:moveTo>
                  <a:lnTo>
                    <a:pt x="0" y="6344920"/>
                  </a:lnTo>
                  <a:lnTo>
                    <a:pt x="0" y="1031240"/>
                  </a:lnTo>
                  <a:cubicBezTo>
                    <a:pt x="0" y="461010"/>
                    <a:pt x="461010" y="0"/>
                    <a:pt x="1031240" y="0"/>
                  </a:cubicBezTo>
                  <a:lnTo>
                    <a:pt x="2858770" y="0"/>
                  </a:lnTo>
                  <a:lnTo>
                    <a:pt x="2858770" y="5313680"/>
                  </a:lnTo>
                  <a:cubicBezTo>
                    <a:pt x="2858770" y="5883910"/>
                    <a:pt x="2397760" y="6344920"/>
                    <a:pt x="1827530" y="6344920"/>
                  </a:cubicBezTo>
                  <a:close/>
                </a:path>
              </a:pathLst>
            </a:custGeom>
            <a:blipFill>
              <a:blip r:embed="rId2"/>
              <a:stretch>
                <a:fillRect l="-70581" r="-70581"/>
              </a:stretch>
            </a:blipFill>
          </p:spPr>
        </p:sp>
      </p:grpSp>
      <p:grpSp>
        <p:nvGrpSpPr>
          <p:cNvPr id="4" name="Group 4"/>
          <p:cNvGrpSpPr/>
          <p:nvPr/>
        </p:nvGrpSpPr>
        <p:grpSpPr>
          <a:xfrm>
            <a:off x="17259300" y="7109187"/>
            <a:ext cx="1028700" cy="3177813"/>
            <a:chOff x="0" y="0"/>
            <a:chExt cx="812800" cy="2510865"/>
          </a:xfrm>
        </p:grpSpPr>
        <p:sp>
          <p:nvSpPr>
            <p:cNvPr id="5" name="Freeform 5"/>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0345E4"/>
            </a:solidFill>
          </p:spPr>
        </p:sp>
        <p:sp>
          <p:nvSpPr>
            <p:cNvPr id="6" name="TextBox 6"/>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7259300" y="0"/>
            <a:ext cx="1028700" cy="1028700"/>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345E4"/>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609914" y="0"/>
            <a:ext cx="1694792" cy="10287000"/>
            <a:chOff x="0" y="0"/>
            <a:chExt cx="446365" cy="2709333"/>
          </a:xfrm>
        </p:grpSpPr>
        <p:sp>
          <p:nvSpPr>
            <p:cNvPr id="11" name="Freeform 11"/>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0345E4"/>
            </a:solidFill>
          </p:spPr>
        </p:sp>
        <p:sp>
          <p:nvSpPr>
            <p:cNvPr id="12" name="TextBox 12"/>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0853887" y="786854"/>
            <a:ext cx="1977164" cy="1977164"/>
            <a:chOff x="0" y="0"/>
            <a:chExt cx="812800" cy="812800"/>
          </a:xfrm>
        </p:grpSpPr>
        <p:sp>
          <p:nvSpPr>
            <p:cNvPr id="14" name="Freeform 14"/>
            <p:cNvSpPr/>
            <p:nvPr/>
          </p:nvSpPr>
          <p:spPr>
            <a:xfrm>
              <a:off x="0" y="0"/>
              <a:ext cx="812800" cy="812800"/>
            </a:xfrm>
            <a:custGeom>
              <a:avLst/>
              <a:gdLst/>
              <a:ahLst/>
              <a:cxnLst/>
              <a:rect l="l" t="t" r="r" b="b"/>
              <a:pathLst>
                <a:path w="812800" h="812800">
                  <a:moveTo>
                    <a:pt x="199699" y="0"/>
                  </a:moveTo>
                  <a:lnTo>
                    <a:pt x="613101" y="0"/>
                  </a:lnTo>
                  <a:cubicBezTo>
                    <a:pt x="666064" y="0"/>
                    <a:pt x="716859" y="21040"/>
                    <a:pt x="754309" y="58491"/>
                  </a:cubicBezTo>
                  <a:cubicBezTo>
                    <a:pt x="791760" y="95941"/>
                    <a:pt x="812800" y="146736"/>
                    <a:pt x="812800" y="199699"/>
                  </a:cubicBezTo>
                  <a:lnTo>
                    <a:pt x="812800" y="613101"/>
                  </a:lnTo>
                  <a:cubicBezTo>
                    <a:pt x="812800" y="666064"/>
                    <a:pt x="791760" y="716859"/>
                    <a:pt x="754309" y="754309"/>
                  </a:cubicBezTo>
                  <a:cubicBezTo>
                    <a:pt x="716859" y="791760"/>
                    <a:pt x="666064" y="812800"/>
                    <a:pt x="613101" y="812800"/>
                  </a:cubicBezTo>
                  <a:lnTo>
                    <a:pt x="199699" y="812800"/>
                  </a:lnTo>
                  <a:cubicBezTo>
                    <a:pt x="146736" y="812800"/>
                    <a:pt x="95941" y="791760"/>
                    <a:pt x="58491" y="754309"/>
                  </a:cubicBezTo>
                  <a:cubicBezTo>
                    <a:pt x="21040" y="716859"/>
                    <a:pt x="0" y="666064"/>
                    <a:pt x="0" y="613101"/>
                  </a:cubicBezTo>
                  <a:lnTo>
                    <a:pt x="0" y="199699"/>
                  </a:lnTo>
                  <a:cubicBezTo>
                    <a:pt x="0" y="146736"/>
                    <a:pt x="21040" y="95941"/>
                    <a:pt x="58491" y="58491"/>
                  </a:cubicBezTo>
                  <a:cubicBezTo>
                    <a:pt x="95941" y="21040"/>
                    <a:pt x="146736" y="0"/>
                    <a:pt x="199699" y="0"/>
                  </a:cubicBezTo>
                  <a:close/>
                </a:path>
              </a:pathLst>
            </a:custGeom>
            <a:solidFill>
              <a:srgbClr val="0345E4">
                <a:alpha val="29804"/>
              </a:srgbClr>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8484493" y="9014056"/>
            <a:ext cx="2545888" cy="254588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0" cap="sq">
              <a:solidFill>
                <a:srgbClr val="0345E4">
                  <a:alpha val="9804"/>
                </a:srgbClr>
              </a:solidFill>
              <a:prstDash val="solid"/>
              <a:miter/>
            </a:ln>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239864" y="2303870"/>
            <a:ext cx="10447618" cy="5631636"/>
          </a:xfrm>
          <a:prstGeom prst="rect">
            <a:avLst/>
          </a:prstGeom>
        </p:spPr>
        <p:txBody>
          <a:bodyPr lIns="0" tIns="0" rIns="0" bIns="0" rtlCol="0" anchor="t">
            <a:spAutoFit/>
          </a:bodyPr>
          <a:lstStyle/>
          <a:p>
            <a:pPr algn="ctr">
              <a:lnSpc>
                <a:spcPts val="4069"/>
              </a:lnSpc>
              <a:spcBef>
                <a:spcPct val="0"/>
              </a:spcBef>
            </a:pPr>
            <a:r>
              <a:rPr lang="en-US" sz="2907">
                <a:solidFill>
                  <a:srgbClr val="145DA0"/>
                </a:solidFill>
                <a:latin typeface="Open Sans 1 Bold Italics"/>
              </a:rPr>
              <a:t>Мұндай «жарылыстар» шахмат ойнауға арналған бағдарламалар жасаудың алғашқы әрекеттерінде белгілі болды. Осы типтегі бағдарламалар негізінен фигураларды жылжыту ережелері мен компьютердің барлық мүмкін қозғалыстарының салдарын және жаудың жауап қимылдарын көруге арналған нұсқаулардан тұрды. Тез арада бағдарламашылар мұндай жолдың жарамсыз екенін түсінді: есептеулер бойынша шахмат ойынындағы қозғалыстардың толық саны 10120 - ға тең-бұл ғаламдағы атомдар санынан көп.</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255272" y="-896443"/>
            <a:ext cx="1378419" cy="12079887"/>
            <a:chOff x="0" y="0"/>
            <a:chExt cx="363040" cy="3181534"/>
          </a:xfrm>
        </p:grpSpPr>
        <p:sp>
          <p:nvSpPr>
            <p:cNvPr id="3" name="Freeform 3"/>
            <p:cNvSpPr/>
            <p:nvPr/>
          </p:nvSpPr>
          <p:spPr>
            <a:xfrm>
              <a:off x="0" y="0"/>
              <a:ext cx="363040" cy="3181534"/>
            </a:xfrm>
            <a:custGeom>
              <a:avLst/>
              <a:gdLst/>
              <a:ahLst/>
              <a:cxnLst/>
              <a:rect l="l" t="t" r="r" b="b"/>
              <a:pathLst>
                <a:path w="363040" h="3181534">
                  <a:moveTo>
                    <a:pt x="181520" y="0"/>
                  </a:moveTo>
                  <a:lnTo>
                    <a:pt x="181520" y="0"/>
                  </a:lnTo>
                  <a:cubicBezTo>
                    <a:pt x="281771" y="0"/>
                    <a:pt x="363040" y="81269"/>
                    <a:pt x="363040" y="181520"/>
                  </a:cubicBezTo>
                  <a:lnTo>
                    <a:pt x="363040" y="3000014"/>
                  </a:lnTo>
                  <a:cubicBezTo>
                    <a:pt x="363040" y="3100265"/>
                    <a:pt x="281771" y="3181534"/>
                    <a:pt x="181520" y="3181534"/>
                  </a:cubicBezTo>
                  <a:lnTo>
                    <a:pt x="181520" y="3181534"/>
                  </a:lnTo>
                  <a:cubicBezTo>
                    <a:pt x="81269" y="3181534"/>
                    <a:pt x="0" y="3100265"/>
                    <a:pt x="0" y="3000014"/>
                  </a:cubicBezTo>
                  <a:lnTo>
                    <a:pt x="0" y="181520"/>
                  </a:lnTo>
                  <a:cubicBezTo>
                    <a:pt x="0" y="81269"/>
                    <a:pt x="81269" y="0"/>
                    <a:pt x="181520" y="0"/>
                  </a:cubicBezTo>
                  <a:close/>
                </a:path>
              </a:pathLst>
            </a:custGeom>
            <a:gradFill rotWithShape="1">
              <a:gsLst>
                <a:gs pos="0">
                  <a:srgbClr val="000000">
                    <a:alpha val="100000"/>
                  </a:srgbClr>
                </a:gs>
                <a:gs pos="100000">
                  <a:srgbClr val="3533CD">
                    <a:alpha val="100000"/>
                  </a:srgbClr>
                </a:gs>
              </a:gsLst>
              <a:lin ang="0"/>
            </a:gradFill>
          </p:spPr>
        </p:sp>
        <p:sp>
          <p:nvSpPr>
            <p:cNvPr id="4" name="TextBox 4"/>
            <p:cNvSpPr txBox="1"/>
            <p:nvPr/>
          </p:nvSpPr>
          <p:spPr>
            <a:xfrm>
              <a:off x="0" y="-47625"/>
              <a:ext cx="363040" cy="3229159"/>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13331169" y="5040823"/>
            <a:ext cx="4182953" cy="4320154"/>
            <a:chOff x="0" y="0"/>
            <a:chExt cx="6350000" cy="6558280"/>
          </a:xfrm>
        </p:grpSpPr>
        <p:sp>
          <p:nvSpPr>
            <p:cNvPr id="6" name="Freeform 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2"/>
              <a:stretch>
                <a:fillRect l="-27495" r="-27495"/>
              </a:stretch>
            </a:blipFill>
          </p:spPr>
        </p:sp>
        <p:sp>
          <p:nvSpPr>
            <p:cNvPr id="7" name="Freeform 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574874"/>
            </a:solidFill>
          </p:spPr>
        </p:sp>
      </p:grpSp>
      <p:grpSp>
        <p:nvGrpSpPr>
          <p:cNvPr id="8" name="Group 8"/>
          <p:cNvGrpSpPr>
            <a:grpSpLocks noChangeAspect="1"/>
          </p:cNvGrpSpPr>
          <p:nvPr/>
        </p:nvGrpSpPr>
        <p:grpSpPr>
          <a:xfrm>
            <a:off x="9837425" y="926023"/>
            <a:ext cx="4182953" cy="4320154"/>
            <a:chOff x="0" y="0"/>
            <a:chExt cx="6350000" cy="6558280"/>
          </a:xfrm>
        </p:grpSpPr>
        <p:sp>
          <p:nvSpPr>
            <p:cNvPr id="9" name="Freeform 9"/>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41874" r="-41874"/>
              </a:stretch>
            </a:blipFill>
          </p:spPr>
        </p:sp>
        <p:sp>
          <p:nvSpPr>
            <p:cNvPr id="10" name="Freeform 10"/>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574874"/>
            </a:solidFill>
          </p:spPr>
        </p:sp>
      </p:grpSp>
      <p:grpSp>
        <p:nvGrpSpPr>
          <p:cNvPr id="11" name="Group 11"/>
          <p:cNvGrpSpPr/>
          <p:nvPr/>
        </p:nvGrpSpPr>
        <p:grpSpPr>
          <a:xfrm>
            <a:off x="6505147" y="9258300"/>
            <a:ext cx="3086100" cy="308610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0000">
                    <a:alpha val="100000"/>
                  </a:srgbClr>
                </a:gs>
                <a:gs pos="100000">
                  <a:srgbClr val="3533CD">
                    <a:alpha val="100000"/>
                  </a:srgbClr>
                </a:gs>
              </a:gsLst>
              <a:lin ang="0"/>
            </a:gra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7996288" y="4033350"/>
            <a:ext cx="2295423" cy="2220301"/>
          </a:xfrm>
          <a:custGeom>
            <a:avLst/>
            <a:gdLst/>
            <a:ahLst/>
            <a:cxnLst/>
            <a:rect l="l" t="t" r="r" b="b"/>
            <a:pathLst>
              <a:path w="2295423" h="2220301">
                <a:moveTo>
                  <a:pt x="0" y="0"/>
                </a:moveTo>
                <a:lnTo>
                  <a:pt x="2295424" y="0"/>
                </a:lnTo>
                <a:lnTo>
                  <a:pt x="2295424" y="2220300"/>
                </a:lnTo>
                <a:lnTo>
                  <a:pt x="0" y="2220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249477" y="2110105"/>
            <a:ext cx="951466" cy="975995"/>
          </a:xfrm>
          <a:custGeom>
            <a:avLst/>
            <a:gdLst/>
            <a:ahLst/>
            <a:cxnLst/>
            <a:rect l="l" t="t" r="r" b="b"/>
            <a:pathLst>
              <a:path w="951466" h="975995">
                <a:moveTo>
                  <a:pt x="0" y="0"/>
                </a:moveTo>
                <a:lnTo>
                  <a:pt x="951466" y="0"/>
                </a:lnTo>
                <a:lnTo>
                  <a:pt x="951466" y="975995"/>
                </a:lnTo>
                <a:lnTo>
                  <a:pt x="0" y="9759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6"/>
          <p:cNvSpPr txBox="1"/>
          <p:nvPr/>
        </p:nvSpPr>
        <p:spPr>
          <a:xfrm>
            <a:off x="1164310" y="208963"/>
            <a:ext cx="5849287" cy="1553749"/>
          </a:xfrm>
          <a:prstGeom prst="rect">
            <a:avLst/>
          </a:prstGeom>
        </p:spPr>
        <p:txBody>
          <a:bodyPr lIns="0" tIns="0" rIns="0" bIns="0" rtlCol="0" anchor="t">
            <a:spAutoFit/>
          </a:bodyPr>
          <a:lstStyle/>
          <a:p>
            <a:pPr algn="ctr">
              <a:lnSpc>
                <a:spcPts val="6235"/>
              </a:lnSpc>
              <a:spcBef>
                <a:spcPct val="0"/>
              </a:spcBef>
            </a:pPr>
            <a:r>
              <a:rPr lang="en-US" sz="4453">
                <a:solidFill>
                  <a:srgbClr val="004AAD"/>
                </a:solidFill>
                <a:latin typeface="Open Sans 1 Bold"/>
              </a:rPr>
              <a:t>«ТЕОРИЯЛЫҚ ЛОГИКА» </a:t>
            </a:r>
          </a:p>
        </p:txBody>
      </p:sp>
      <p:sp>
        <p:nvSpPr>
          <p:cNvPr id="17" name="TextBox 17"/>
          <p:cNvSpPr txBox="1"/>
          <p:nvPr/>
        </p:nvSpPr>
        <p:spPr>
          <a:xfrm>
            <a:off x="1164310" y="2081530"/>
            <a:ext cx="7648414" cy="198056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lear Sans"/>
              </a:rPr>
              <a:t>«Теориялық Логика» кемшіліктерінің бірі бағдарлама оның дұрыс жолда екенін анықтай алмады. Нақты өмірде адамдар, әдетте, шешілетін мәселенің жай-күйі бойынша олардың алға жылжуын және одан әрі не істеу керектігін анықтай алады. Кері байланыс түрі бар. Сонымен, шахматта ойыншы көптеген фигуралардың жоғалуына байланысты болса, шабуылдан бас тарта алады. </a:t>
            </a:r>
          </a:p>
        </p:txBody>
      </p:sp>
      <p:sp>
        <p:nvSpPr>
          <p:cNvPr id="18" name="TextBox 18"/>
          <p:cNvSpPr txBox="1"/>
          <p:nvPr/>
        </p:nvSpPr>
        <p:spPr>
          <a:xfrm>
            <a:off x="1375475" y="4769443"/>
            <a:ext cx="8215773" cy="1868895"/>
          </a:xfrm>
          <a:prstGeom prst="rect">
            <a:avLst/>
          </a:prstGeom>
        </p:spPr>
        <p:txBody>
          <a:bodyPr lIns="0" tIns="0" rIns="0" bIns="0" rtlCol="0" anchor="t">
            <a:spAutoFit/>
          </a:bodyPr>
          <a:lstStyle/>
          <a:p>
            <a:pPr algn="ctr">
              <a:lnSpc>
                <a:spcPts val="2515"/>
              </a:lnSpc>
              <a:spcBef>
                <a:spcPct val="0"/>
              </a:spcBef>
            </a:pPr>
            <a:r>
              <a:rPr lang="en-US" sz="1796">
                <a:solidFill>
                  <a:srgbClr val="000000"/>
                </a:solidFill>
                <a:latin typeface="Open Sans 2"/>
              </a:rPr>
              <a:t>Авторлар өздерінің бағдарламаларын іздеу барысында «жылы» бола ма, жоқ па, соны анықтауға мүмкіндік беруі керек деген қорытындыға келді. Олар өз тәсілдерінің дұрыстығына соншалықты сенімді болғандықтан, 1957 жылы келесі бағдарламаны құруға кірісіп, оны «әмбебап міндеттерді шешуші» (ағылш. General Problem Solver, GPS). Ол эвристикалық әдісті «жоғары көтерілу әдісі» деп атады. </a:t>
            </a:r>
          </a:p>
        </p:txBody>
      </p:sp>
      <p:sp>
        <p:nvSpPr>
          <p:cNvPr id="19" name="TextBox 19"/>
          <p:cNvSpPr txBox="1"/>
          <p:nvPr/>
        </p:nvSpPr>
        <p:spPr>
          <a:xfrm>
            <a:off x="1375475" y="7482291"/>
            <a:ext cx="8673115" cy="13138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Clear Sans"/>
              </a:rPr>
              <a:t>Соңғы өрнек қалың тұман кезінде тауға көтерілуге ұқсастықтан алынған: бұл жағдайда ереже өте пайдалы, ол төмен немесе тау бойымен жүретін жолдардан аулақ болуды ұсынады. Жаңа бағдарлама тек дәлелдер келтіріп қана қоймай, шахмат пен Ханой мұнарасын ойнай алды.</a:t>
            </a:r>
          </a:p>
        </p:txBody>
      </p:sp>
      <p:sp>
        <p:nvSpPr>
          <p:cNvPr id="20" name="Freeform 20"/>
          <p:cNvSpPr/>
          <p:nvPr/>
        </p:nvSpPr>
        <p:spPr>
          <a:xfrm>
            <a:off x="176359" y="4887797"/>
            <a:ext cx="951466" cy="975995"/>
          </a:xfrm>
          <a:custGeom>
            <a:avLst/>
            <a:gdLst/>
            <a:ahLst/>
            <a:cxnLst/>
            <a:rect l="l" t="t" r="r" b="b"/>
            <a:pathLst>
              <a:path w="951466" h="975995">
                <a:moveTo>
                  <a:pt x="0" y="0"/>
                </a:moveTo>
                <a:lnTo>
                  <a:pt x="951466" y="0"/>
                </a:lnTo>
                <a:lnTo>
                  <a:pt x="951466" y="975995"/>
                </a:lnTo>
                <a:lnTo>
                  <a:pt x="0" y="9759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p:cNvSpPr/>
          <p:nvPr/>
        </p:nvSpPr>
        <p:spPr>
          <a:xfrm>
            <a:off x="249477" y="7665489"/>
            <a:ext cx="951466" cy="975995"/>
          </a:xfrm>
          <a:custGeom>
            <a:avLst/>
            <a:gdLst/>
            <a:ahLst/>
            <a:cxnLst/>
            <a:rect l="l" t="t" r="r" b="b"/>
            <a:pathLst>
              <a:path w="951466" h="975995">
                <a:moveTo>
                  <a:pt x="0" y="0"/>
                </a:moveTo>
                <a:lnTo>
                  <a:pt x="951466" y="0"/>
                </a:lnTo>
                <a:lnTo>
                  <a:pt x="951466" y="975995"/>
                </a:lnTo>
                <a:lnTo>
                  <a:pt x="0" y="9759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grpSp>
        <p:nvGrpSpPr>
          <p:cNvPr id="2" name="Group 2"/>
          <p:cNvGrpSpPr/>
          <p:nvPr/>
        </p:nvGrpSpPr>
        <p:grpSpPr>
          <a:xfrm>
            <a:off x="8483403" y="1365903"/>
            <a:ext cx="6733218" cy="5830663"/>
            <a:chOff x="0" y="0"/>
            <a:chExt cx="4282440" cy="3708400"/>
          </a:xfrm>
        </p:grpSpPr>
        <p:sp>
          <p:nvSpPr>
            <p:cNvPr id="3" name="Freeform 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1693" r="-11693"/>
              </a:stretch>
            </a:blipFill>
          </p:spPr>
        </p:sp>
      </p:grpSp>
      <p:grpSp>
        <p:nvGrpSpPr>
          <p:cNvPr id="4" name="Group 4"/>
          <p:cNvGrpSpPr/>
          <p:nvPr/>
        </p:nvGrpSpPr>
        <p:grpSpPr>
          <a:xfrm>
            <a:off x="14182286" y="3598669"/>
            <a:ext cx="6406877" cy="5505910"/>
            <a:chOff x="0" y="0"/>
            <a:chExt cx="812800" cy="698500"/>
          </a:xfrm>
        </p:grpSpPr>
        <p:sp>
          <p:nvSpPr>
            <p:cNvPr id="5" name="Freeform 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1B70E1">
                    <a:alpha val="40000"/>
                  </a:srgbClr>
                </a:gs>
                <a:gs pos="100000">
                  <a:srgbClr val="9CF4F8">
                    <a:alpha val="40000"/>
                  </a:srgbClr>
                </a:gs>
              </a:gsLst>
              <a:lin ang="0"/>
            </a:gradFill>
          </p:spPr>
        </p:sp>
        <p:sp>
          <p:nvSpPr>
            <p:cNvPr id="6" name="TextBox 6"/>
            <p:cNvSpPr txBox="1"/>
            <p:nvPr/>
          </p:nvSpPr>
          <p:spPr>
            <a:xfrm>
              <a:off x="114300" y="-28575"/>
              <a:ext cx="584200" cy="727075"/>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76703" y="5818552"/>
            <a:ext cx="5941189" cy="4033967"/>
            <a:chOff x="0" y="0"/>
            <a:chExt cx="1865815" cy="1266857"/>
          </a:xfrm>
        </p:grpSpPr>
        <p:sp>
          <p:nvSpPr>
            <p:cNvPr id="8" name="Freeform 8"/>
            <p:cNvSpPr/>
            <p:nvPr/>
          </p:nvSpPr>
          <p:spPr>
            <a:xfrm>
              <a:off x="0" y="0"/>
              <a:ext cx="1865815" cy="1266857"/>
            </a:xfrm>
            <a:custGeom>
              <a:avLst/>
              <a:gdLst/>
              <a:ahLst/>
              <a:cxnLst/>
              <a:rect l="l" t="t" r="r" b="b"/>
              <a:pathLst>
                <a:path w="1865815" h="1266857">
                  <a:moveTo>
                    <a:pt x="0" y="0"/>
                  </a:moveTo>
                  <a:lnTo>
                    <a:pt x="1865815" y="0"/>
                  </a:lnTo>
                  <a:lnTo>
                    <a:pt x="1865815" y="1266857"/>
                  </a:lnTo>
                  <a:lnTo>
                    <a:pt x="0" y="1266857"/>
                  </a:lnTo>
                  <a:close/>
                </a:path>
              </a:pathLst>
            </a:custGeom>
            <a:solidFill>
              <a:srgbClr val="000B5D"/>
            </a:solidFill>
            <a:ln w="66675" cap="sq">
              <a:solidFill>
                <a:srgbClr val="FFDE59"/>
              </a:solidFill>
              <a:prstDash val="solid"/>
              <a:miter/>
            </a:ln>
          </p:spPr>
        </p:sp>
        <p:sp>
          <p:nvSpPr>
            <p:cNvPr id="9" name="TextBox 9"/>
            <p:cNvSpPr txBox="1"/>
            <p:nvPr/>
          </p:nvSpPr>
          <p:spPr>
            <a:xfrm>
              <a:off x="0" y="-28575"/>
              <a:ext cx="1865815" cy="1295432"/>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085821" y="-1886632"/>
            <a:ext cx="6733218" cy="5830663"/>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4926" r="-14926"/>
              </a:stretch>
            </a:blipFill>
          </p:spPr>
        </p:sp>
      </p:grpSp>
      <p:sp>
        <p:nvSpPr>
          <p:cNvPr id="12" name="TextBox 12"/>
          <p:cNvSpPr txBox="1"/>
          <p:nvPr/>
        </p:nvSpPr>
        <p:spPr>
          <a:xfrm>
            <a:off x="472537" y="1922481"/>
            <a:ext cx="8671463" cy="2184999"/>
          </a:xfrm>
          <a:prstGeom prst="rect">
            <a:avLst/>
          </a:prstGeom>
        </p:spPr>
        <p:txBody>
          <a:bodyPr lIns="0" tIns="0" rIns="0" bIns="0" rtlCol="0" anchor="t">
            <a:spAutoFit/>
          </a:bodyPr>
          <a:lstStyle/>
          <a:p>
            <a:pPr algn="l">
              <a:lnSpc>
                <a:spcPts val="5263"/>
              </a:lnSpc>
            </a:pPr>
            <a:r>
              <a:rPr lang="en-US" sz="5540">
                <a:solidFill>
                  <a:srgbClr val="000B5D"/>
                </a:solidFill>
                <a:latin typeface="Open Sans 1"/>
              </a:rPr>
              <a:t>ЖАСАНДЫ ЗИЯТКЕРЛІК ЖҮЙЕЛЕРДІҢ ЖІКТЕЛУІ </a:t>
            </a:r>
          </a:p>
          <a:p>
            <a:pPr algn="l">
              <a:lnSpc>
                <a:spcPts val="6362"/>
              </a:lnSpc>
            </a:pPr>
            <a:endParaRPr lang="en-US" sz="5540">
              <a:solidFill>
                <a:srgbClr val="000B5D"/>
              </a:solidFill>
              <a:latin typeface="Open Sans 1"/>
            </a:endParaRPr>
          </a:p>
        </p:txBody>
      </p:sp>
      <p:sp>
        <p:nvSpPr>
          <p:cNvPr id="13" name="TextBox 13"/>
          <p:cNvSpPr txBox="1"/>
          <p:nvPr/>
        </p:nvSpPr>
        <p:spPr>
          <a:xfrm>
            <a:off x="293570" y="6050893"/>
            <a:ext cx="5504453" cy="3327648"/>
          </a:xfrm>
          <a:prstGeom prst="rect">
            <a:avLst/>
          </a:prstGeom>
        </p:spPr>
        <p:txBody>
          <a:bodyPr lIns="0" tIns="0" rIns="0" bIns="0" rtlCol="0" anchor="t">
            <a:spAutoFit/>
          </a:bodyPr>
          <a:lstStyle/>
          <a:p>
            <a:pPr algn="l">
              <a:lnSpc>
                <a:spcPts val="2961"/>
              </a:lnSpc>
            </a:pPr>
            <a:r>
              <a:rPr lang="en-US" sz="2115">
                <a:solidFill>
                  <a:srgbClr val="FFFFFF"/>
                </a:solidFill>
                <a:latin typeface="Open Sans 2"/>
              </a:rPr>
              <a:t>Біріншіден, коммуникативтік дағдылар дамытады пайдаланушының компьютері жүйемен өзара әрекеттесу жолын сипаттайды. Зияткерлік жүйемен диалогта еркін сұраныспен жүйеге жүгіну мүмкіндігі жоқ. Сонымен бірге зияткерлік(интеллектуалдық) жүйенің тілі табиғи тілге барынша жақын болуы керек. </a:t>
            </a:r>
          </a:p>
        </p:txBody>
      </p:sp>
      <p:grpSp>
        <p:nvGrpSpPr>
          <p:cNvPr id="14" name="Group 14"/>
          <p:cNvGrpSpPr/>
          <p:nvPr/>
        </p:nvGrpSpPr>
        <p:grpSpPr>
          <a:xfrm>
            <a:off x="8556624" y="-4775587"/>
            <a:ext cx="6479547" cy="5568361"/>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1B70E1">
                    <a:alpha val="40000"/>
                  </a:srgbClr>
                </a:gs>
                <a:gs pos="100000">
                  <a:srgbClr val="9CF4F8">
                    <a:alpha val="40000"/>
                  </a:srgbClr>
                </a:gs>
              </a:gsLst>
              <a:lin ang="0"/>
            </a:gradFill>
          </p:spPr>
        </p:sp>
        <p:sp>
          <p:nvSpPr>
            <p:cNvPr id="16" name="TextBox 16"/>
            <p:cNvSpPr txBox="1"/>
            <p:nvPr/>
          </p:nvSpPr>
          <p:spPr>
            <a:xfrm>
              <a:off x="114300" y="-28575"/>
              <a:ext cx="584200" cy="727075"/>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6102824" y="5818552"/>
            <a:ext cx="5941189" cy="4033967"/>
            <a:chOff x="0" y="0"/>
            <a:chExt cx="1865815" cy="1266857"/>
          </a:xfrm>
        </p:grpSpPr>
        <p:sp>
          <p:nvSpPr>
            <p:cNvPr id="18" name="Freeform 18"/>
            <p:cNvSpPr/>
            <p:nvPr/>
          </p:nvSpPr>
          <p:spPr>
            <a:xfrm>
              <a:off x="0" y="0"/>
              <a:ext cx="1865815" cy="1266857"/>
            </a:xfrm>
            <a:custGeom>
              <a:avLst/>
              <a:gdLst/>
              <a:ahLst/>
              <a:cxnLst/>
              <a:rect l="l" t="t" r="r" b="b"/>
              <a:pathLst>
                <a:path w="1865815" h="1266857">
                  <a:moveTo>
                    <a:pt x="0" y="0"/>
                  </a:moveTo>
                  <a:lnTo>
                    <a:pt x="1865815" y="0"/>
                  </a:lnTo>
                  <a:lnTo>
                    <a:pt x="1865815" y="1266857"/>
                  </a:lnTo>
                  <a:lnTo>
                    <a:pt x="0" y="1266857"/>
                  </a:lnTo>
                  <a:close/>
                </a:path>
              </a:pathLst>
            </a:custGeom>
            <a:solidFill>
              <a:srgbClr val="000B5D"/>
            </a:solidFill>
            <a:ln w="66675" cap="sq">
              <a:solidFill>
                <a:srgbClr val="FFDE59"/>
              </a:solidFill>
              <a:prstDash val="solid"/>
              <a:miter/>
            </a:ln>
          </p:spPr>
        </p:sp>
        <p:sp>
          <p:nvSpPr>
            <p:cNvPr id="19" name="TextBox 19"/>
            <p:cNvSpPr txBox="1"/>
            <p:nvPr/>
          </p:nvSpPr>
          <p:spPr>
            <a:xfrm>
              <a:off x="0" y="-28575"/>
              <a:ext cx="1865815" cy="1295432"/>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2120033" y="5818552"/>
            <a:ext cx="6091264" cy="4033967"/>
            <a:chOff x="0" y="0"/>
            <a:chExt cx="1912946" cy="1266857"/>
          </a:xfrm>
        </p:grpSpPr>
        <p:sp>
          <p:nvSpPr>
            <p:cNvPr id="21" name="Freeform 21"/>
            <p:cNvSpPr/>
            <p:nvPr/>
          </p:nvSpPr>
          <p:spPr>
            <a:xfrm>
              <a:off x="0" y="0"/>
              <a:ext cx="1912946" cy="1266857"/>
            </a:xfrm>
            <a:custGeom>
              <a:avLst/>
              <a:gdLst/>
              <a:ahLst/>
              <a:cxnLst/>
              <a:rect l="l" t="t" r="r" b="b"/>
              <a:pathLst>
                <a:path w="1912946" h="1266857">
                  <a:moveTo>
                    <a:pt x="0" y="0"/>
                  </a:moveTo>
                  <a:lnTo>
                    <a:pt x="1912946" y="0"/>
                  </a:lnTo>
                  <a:lnTo>
                    <a:pt x="1912946" y="1266857"/>
                  </a:lnTo>
                  <a:lnTo>
                    <a:pt x="0" y="1266857"/>
                  </a:lnTo>
                  <a:close/>
                </a:path>
              </a:pathLst>
            </a:custGeom>
            <a:solidFill>
              <a:srgbClr val="000B5D"/>
            </a:solidFill>
            <a:ln w="66675" cap="sq">
              <a:solidFill>
                <a:srgbClr val="FFDE59"/>
              </a:solidFill>
              <a:prstDash val="solid"/>
              <a:miter/>
            </a:ln>
          </p:spPr>
        </p:sp>
        <p:sp>
          <p:nvSpPr>
            <p:cNvPr id="22" name="TextBox 22"/>
            <p:cNvSpPr txBox="1"/>
            <p:nvPr/>
          </p:nvSpPr>
          <p:spPr>
            <a:xfrm>
              <a:off x="0" y="-28575"/>
              <a:ext cx="1912946" cy="1295432"/>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6297546" y="5920253"/>
            <a:ext cx="5542833" cy="3792466"/>
          </a:xfrm>
          <a:prstGeom prst="rect">
            <a:avLst/>
          </a:prstGeom>
        </p:spPr>
        <p:txBody>
          <a:bodyPr lIns="0" tIns="0" rIns="0" bIns="0" rtlCol="0" anchor="t">
            <a:spAutoFit/>
          </a:bodyPr>
          <a:lstStyle/>
          <a:p>
            <a:pPr algn="l">
              <a:lnSpc>
                <a:spcPts val="3066"/>
              </a:lnSpc>
            </a:pPr>
            <a:r>
              <a:rPr lang="en-US" sz="2190">
                <a:solidFill>
                  <a:srgbClr val="FFFFFF"/>
                </a:solidFill>
                <a:latin typeface="Open Sans 2"/>
              </a:rPr>
              <a:t>Екіншіден, нашар рәсімделген мәселелерді шешу, яғни, белгілі бір шешім жоқ, бірақ жағдайға, қолданыстағы деректерге және түпкілікті нәтижеге 15 байланысты стандартты емес тәсілдерді талап етеді. Жасанды нейрондық желілер көмегімен нашар формализацияланатын (қалыптасатын) тапсырмалар тиімді шешіледі. </a:t>
            </a:r>
          </a:p>
        </p:txBody>
      </p:sp>
      <p:sp>
        <p:nvSpPr>
          <p:cNvPr id="24" name="TextBox 24"/>
          <p:cNvSpPr txBox="1"/>
          <p:nvPr/>
        </p:nvSpPr>
        <p:spPr>
          <a:xfrm>
            <a:off x="12539313" y="6313524"/>
            <a:ext cx="5067300" cy="2584603"/>
          </a:xfrm>
          <a:prstGeom prst="rect">
            <a:avLst/>
          </a:prstGeom>
        </p:spPr>
        <p:txBody>
          <a:bodyPr lIns="0" tIns="0" rIns="0" bIns="0" rtlCol="0" anchor="t">
            <a:spAutoFit/>
          </a:bodyPr>
          <a:lstStyle/>
          <a:p>
            <a:pPr algn="l">
              <a:lnSpc>
                <a:spcPts val="2966"/>
              </a:lnSpc>
            </a:pPr>
            <a:r>
              <a:rPr lang="en-US" sz="2118">
                <a:solidFill>
                  <a:srgbClr val="FFFFFF"/>
                </a:solidFill>
                <a:latin typeface="Open Sans 2"/>
              </a:rPr>
              <a:t>Үшіншіден, өзін-өзі зерттеу мүмкіндігі – яғни, белгілі бір жағдайдағы жинақталған тәжірибеден интеллектуалды жүйені білу немесе түсіну қабілеті. Жүйені алдын ала оқыту үшін өңделген бастапқы деректер қажет. </a:t>
            </a:r>
          </a:p>
        </p:txBody>
      </p:sp>
      <p:sp>
        <p:nvSpPr>
          <p:cNvPr id="25" name="TextBox 25"/>
          <p:cNvSpPr txBox="1"/>
          <p:nvPr/>
        </p:nvSpPr>
        <p:spPr>
          <a:xfrm>
            <a:off x="1595928" y="3886882"/>
            <a:ext cx="5892165" cy="941071"/>
          </a:xfrm>
          <a:prstGeom prst="rect">
            <a:avLst/>
          </a:prstGeom>
        </p:spPr>
        <p:txBody>
          <a:bodyPr lIns="0" tIns="0" rIns="0" bIns="0" rtlCol="0" anchor="t">
            <a:spAutoFit/>
          </a:bodyPr>
          <a:lstStyle/>
          <a:p>
            <a:pPr algn="ctr">
              <a:lnSpc>
                <a:spcPts val="3779"/>
              </a:lnSpc>
              <a:spcBef>
                <a:spcPct val="0"/>
              </a:spcBef>
            </a:pPr>
            <a:r>
              <a:rPr lang="en-US" sz="2699">
                <a:solidFill>
                  <a:srgbClr val="000B5D"/>
                </a:solidFill>
                <a:latin typeface="Open Sans 2"/>
              </a:rPr>
              <a:t>Жасанды зияткерлік жүйелерге тән</a:t>
            </a:r>
          </a:p>
          <a:p>
            <a:pPr algn="ctr">
              <a:lnSpc>
                <a:spcPts val="3779"/>
              </a:lnSpc>
              <a:spcBef>
                <a:spcPct val="0"/>
              </a:spcBef>
            </a:pPr>
            <a:r>
              <a:rPr lang="en-US" sz="2699">
                <a:solidFill>
                  <a:srgbClr val="000B5D"/>
                </a:solidFill>
                <a:latin typeface="Open Sans 2"/>
              </a:rPr>
              <a:t> ерекшеліктер: </a:t>
            </a:r>
          </a:p>
        </p:txBody>
      </p:sp>
      <p:sp>
        <p:nvSpPr>
          <p:cNvPr id="26" name="Freeform 26"/>
          <p:cNvSpPr/>
          <p:nvPr/>
        </p:nvSpPr>
        <p:spPr>
          <a:xfrm>
            <a:off x="293570" y="119812"/>
            <a:ext cx="1470259" cy="908888"/>
          </a:xfrm>
          <a:custGeom>
            <a:avLst/>
            <a:gdLst/>
            <a:ahLst/>
            <a:cxnLst/>
            <a:rect l="l" t="t" r="r" b="b"/>
            <a:pathLst>
              <a:path w="1470259" h="908888">
                <a:moveTo>
                  <a:pt x="0" y="0"/>
                </a:moveTo>
                <a:lnTo>
                  <a:pt x="1470260" y="0"/>
                </a:lnTo>
                <a:lnTo>
                  <a:pt x="1470260" y="908888"/>
                </a:lnTo>
                <a:lnTo>
                  <a:pt x="0" y="908888"/>
                </a:lnTo>
                <a:lnTo>
                  <a:pt x="0" y="0"/>
                </a:lnTo>
                <a:close/>
              </a:path>
            </a:pathLst>
          </a:custGeom>
          <a:blipFill>
            <a:blip r:embed="rId4"/>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255272" y="-896443"/>
            <a:ext cx="1378419" cy="12079887"/>
            <a:chOff x="0" y="0"/>
            <a:chExt cx="363040" cy="3181534"/>
          </a:xfrm>
        </p:grpSpPr>
        <p:sp>
          <p:nvSpPr>
            <p:cNvPr id="3" name="Freeform 3"/>
            <p:cNvSpPr/>
            <p:nvPr/>
          </p:nvSpPr>
          <p:spPr>
            <a:xfrm>
              <a:off x="0" y="0"/>
              <a:ext cx="363040" cy="3181534"/>
            </a:xfrm>
            <a:custGeom>
              <a:avLst/>
              <a:gdLst/>
              <a:ahLst/>
              <a:cxnLst/>
              <a:rect l="l" t="t" r="r" b="b"/>
              <a:pathLst>
                <a:path w="363040" h="3181534">
                  <a:moveTo>
                    <a:pt x="181520" y="0"/>
                  </a:moveTo>
                  <a:lnTo>
                    <a:pt x="181520" y="0"/>
                  </a:lnTo>
                  <a:cubicBezTo>
                    <a:pt x="281771" y="0"/>
                    <a:pt x="363040" y="81269"/>
                    <a:pt x="363040" y="181520"/>
                  </a:cubicBezTo>
                  <a:lnTo>
                    <a:pt x="363040" y="3000014"/>
                  </a:lnTo>
                  <a:cubicBezTo>
                    <a:pt x="363040" y="3100265"/>
                    <a:pt x="281771" y="3181534"/>
                    <a:pt x="181520" y="3181534"/>
                  </a:cubicBezTo>
                  <a:lnTo>
                    <a:pt x="181520" y="3181534"/>
                  </a:lnTo>
                  <a:cubicBezTo>
                    <a:pt x="81269" y="3181534"/>
                    <a:pt x="0" y="3100265"/>
                    <a:pt x="0" y="3000014"/>
                  </a:cubicBezTo>
                  <a:lnTo>
                    <a:pt x="0" y="181520"/>
                  </a:lnTo>
                  <a:cubicBezTo>
                    <a:pt x="0" y="81269"/>
                    <a:pt x="81269" y="0"/>
                    <a:pt x="181520" y="0"/>
                  </a:cubicBezTo>
                  <a:close/>
                </a:path>
              </a:pathLst>
            </a:custGeom>
            <a:gradFill rotWithShape="1">
              <a:gsLst>
                <a:gs pos="0">
                  <a:srgbClr val="000000">
                    <a:alpha val="100000"/>
                  </a:srgbClr>
                </a:gs>
                <a:gs pos="100000">
                  <a:srgbClr val="3533CD">
                    <a:alpha val="100000"/>
                  </a:srgbClr>
                </a:gs>
              </a:gsLst>
              <a:lin ang="0"/>
            </a:gradFill>
          </p:spPr>
        </p:sp>
        <p:sp>
          <p:nvSpPr>
            <p:cNvPr id="4" name="TextBox 4"/>
            <p:cNvSpPr txBox="1"/>
            <p:nvPr/>
          </p:nvSpPr>
          <p:spPr>
            <a:xfrm>
              <a:off x="0" y="-47625"/>
              <a:ext cx="363040" cy="3229159"/>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11163795" y="5467026"/>
            <a:ext cx="4182953" cy="4320154"/>
            <a:chOff x="0" y="0"/>
            <a:chExt cx="6350000" cy="6558280"/>
          </a:xfrm>
        </p:grpSpPr>
        <p:sp>
          <p:nvSpPr>
            <p:cNvPr id="6" name="Freeform 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2"/>
              <a:stretch>
                <a:fillRect l="-27660" r="-27660"/>
              </a:stretch>
            </a:blipFill>
          </p:spPr>
        </p:sp>
        <p:sp>
          <p:nvSpPr>
            <p:cNvPr id="7" name="Freeform 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574874"/>
            </a:solidFill>
          </p:spPr>
        </p:sp>
      </p:grpSp>
      <p:grpSp>
        <p:nvGrpSpPr>
          <p:cNvPr id="8" name="Group 8"/>
          <p:cNvGrpSpPr>
            <a:grpSpLocks noChangeAspect="1"/>
          </p:cNvGrpSpPr>
          <p:nvPr/>
        </p:nvGrpSpPr>
        <p:grpSpPr>
          <a:xfrm>
            <a:off x="13692628" y="422328"/>
            <a:ext cx="4182953" cy="4320154"/>
            <a:chOff x="0" y="0"/>
            <a:chExt cx="6350000" cy="6558280"/>
          </a:xfrm>
        </p:grpSpPr>
        <p:sp>
          <p:nvSpPr>
            <p:cNvPr id="9" name="Freeform 9"/>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33979" r="-33979"/>
              </a:stretch>
            </a:blipFill>
          </p:spPr>
        </p:sp>
        <p:sp>
          <p:nvSpPr>
            <p:cNvPr id="10" name="Freeform 10"/>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574874"/>
            </a:solidFill>
          </p:spPr>
        </p:sp>
      </p:grpSp>
      <p:grpSp>
        <p:nvGrpSpPr>
          <p:cNvPr id="11" name="Group 11"/>
          <p:cNvGrpSpPr/>
          <p:nvPr/>
        </p:nvGrpSpPr>
        <p:grpSpPr>
          <a:xfrm>
            <a:off x="6505147" y="9258300"/>
            <a:ext cx="3086100" cy="308610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0000">
                    <a:alpha val="100000"/>
                  </a:srgbClr>
                </a:gs>
                <a:gs pos="100000">
                  <a:srgbClr val="3533CD">
                    <a:alpha val="100000"/>
                  </a:srgbClr>
                </a:gs>
              </a:gsLst>
              <a:lin ang="0"/>
            </a:gra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7996288" y="4033350"/>
            <a:ext cx="2295423" cy="2220301"/>
          </a:xfrm>
          <a:custGeom>
            <a:avLst/>
            <a:gdLst/>
            <a:ahLst/>
            <a:cxnLst/>
            <a:rect l="l" t="t" r="r" b="b"/>
            <a:pathLst>
              <a:path w="2295423" h="2220301">
                <a:moveTo>
                  <a:pt x="0" y="0"/>
                </a:moveTo>
                <a:lnTo>
                  <a:pt x="2295424" y="0"/>
                </a:lnTo>
                <a:lnTo>
                  <a:pt x="2295424" y="2220300"/>
                </a:lnTo>
                <a:lnTo>
                  <a:pt x="0" y="2220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249477" y="835807"/>
            <a:ext cx="951466" cy="975995"/>
          </a:xfrm>
          <a:custGeom>
            <a:avLst/>
            <a:gdLst/>
            <a:ahLst/>
            <a:cxnLst/>
            <a:rect l="l" t="t" r="r" b="b"/>
            <a:pathLst>
              <a:path w="951466" h="975995">
                <a:moveTo>
                  <a:pt x="0" y="0"/>
                </a:moveTo>
                <a:lnTo>
                  <a:pt x="951466" y="0"/>
                </a:lnTo>
                <a:lnTo>
                  <a:pt x="951466" y="975995"/>
                </a:lnTo>
                <a:lnTo>
                  <a:pt x="0" y="9759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249477" y="3545352"/>
            <a:ext cx="951466" cy="975995"/>
          </a:xfrm>
          <a:custGeom>
            <a:avLst/>
            <a:gdLst/>
            <a:ahLst/>
            <a:cxnLst/>
            <a:rect l="l" t="t" r="r" b="b"/>
            <a:pathLst>
              <a:path w="951466" h="975995">
                <a:moveTo>
                  <a:pt x="0" y="0"/>
                </a:moveTo>
                <a:lnTo>
                  <a:pt x="951466" y="0"/>
                </a:lnTo>
                <a:lnTo>
                  <a:pt x="951466" y="975995"/>
                </a:lnTo>
                <a:lnTo>
                  <a:pt x="0" y="9759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249477" y="6253650"/>
            <a:ext cx="951466" cy="975995"/>
          </a:xfrm>
          <a:custGeom>
            <a:avLst/>
            <a:gdLst/>
            <a:ahLst/>
            <a:cxnLst/>
            <a:rect l="l" t="t" r="r" b="b"/>
            <a:pathLst>
              <a:path w="951466" h="975995">
                <a:moveTo>
                  <a:pt x="0" y="0"/>
                </a:moveTo>
                <a:lnTo>
                  <a:pt x="951466" y="0"/>
                </a:lnTo>
                <a:lnTo>
                  <a:pt x="951466" y="975995"/>
                </a:lnTo>
                <a:lnTo>
                  <a:pt x="0" y="9759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TextBox 18"/>
          <p:cNvSpPr txBox="1"/>
          <p:nvPr/>
        </p:nvSpPr>
        <p:spPr>
          <a:xfrm>
            <a:off x="1887825" y="897448"/>
            <a:ext cx="7648414" cy="1313815"/>
          </a:xfrm>
          <a:prstGeom prst="rect">
            <a:avLst/>
          </a:prstGeom>
        </p:spPr>
        <p:txBody>
          <a:bodyPr lIns="0" tIns="0" rIns="0" bIns="0" rtlCol="0" anchor="t">
            <a:spAutoFit/>
          </a:bodyPr>
          <a:lstStyle/>
          <a:p>
            <a:pPr algn="ctr">
              <a:lnSpc>
                <a:spcPts val="2659"/>
              </a:lnSpc>
            </a:pPr>
            <a:r>
              <a:rPr lang="en-US" sz="1899">
                <a:solidFill>
                  <a:srgbClr val="000000"/>
                </a:solidFill>
                <a:latin typeface="Clear Sans"/>
              </a:rPr>
              <a:t> Кибернетикадағы нейрондарды модельдеу сияқты, Логик-теоретик және GPS ақыл-ойдың негізін құрайтын ойлаудың әмбебап заңдылықтарын бөліп көрсетуге тырысудың нәтижесі болды.</a:t>
            </a:r>
          </a:p>
          <a:p>
            <a:pPr algn="ctr">
              <a:lnSpc>
                <a:spcPts val="2659"/>
              </a:lnSpc>
              <a:spcBef>
                <a:spcPct val="0"/>
              </a:spcBef>
            </a:pPr>
            <a:endParaRPr lang="en-US" sz="1899">
              <a:solidFill>
                <a:srgbClr val="000000"/>
              </a:solidFill>
              <a:latin typeface="Clear Sans"/>
            </a:endParaRPr>
          </a:p>
        </p:txBody>
      </p:sp>
      <p:sp>
        <p:nvSpPr>
          <p:cNvPr id="19" name="TextBox 19"/>
          <p:cNvSpPr txBox="1"/>
          <p:nvPr/>
        </p:nvSpPr>
        <p:spPr>
          <a:xfrm>
            <a:off x="1375475" y="3333226"/>
            <a:ext cx="8215773" cy="1554570"/>
          </a:xfrm>
          <a:prstGeom prst="rect">
            <a:avLst/>
          </a:prstGeom>
        </p:spPr>
        <p:txBody>
          <a:bodyPr lIns="0" tIns="0" rIns="0" bIns="0" rtlCol="0" anchor="t">
            <a:spAutoFit/>
          </a:bodyPr>
          <a:lstStyle/>
          <a:p>
            <a:pPr algn="ctr">
              <a:lnSpc>
                <a:spcPts val="2515"/>
              </a:lnSpc>
            </a:pPr>
            <a:r>
              <a:rPr lang="en-US" sz="1796">
                <a:solidFill>
                  <a:srgbClr val="000000"/>
                </a:solidFill>
                <a:latin typeface="Open Sans 2"/>
              </a:rPr>
              <a:t> 60-жылдардың ортасында жалпы мақсаттағы қарапайым әдістерден білімді мамандандыруға назар аударылды. «Сараптамалық жүйелер» («білімге негізделген жүйелер») пайда болды, бұл белгілі бір білім саласындағы сұрақтарға жауап беруге мүмкіндік берді.</a:t>
            </a:r>
          </a:p>
          <a:p>
            <a:pPr algn="ctr">
              <a:lnSpc>
                <a:spcPts val="2515"/>
              </a:lnSpc>
              <a:spcBef>
                <a:spcPct val="0"/>
              </a:spcBef>
            </a:pPr>
            <a:endParaRPr lang="en-US" sz="1796">
              <a:solidFill>
                <a:srgbClr val="000000"/>
              </a:solidFill>
              <a:latin typeface="Open Sans 2"/>
            </a:endParaRPr>
          </a:p>
        </p:txBody>
      </p:sp>
      <p:sp>
        <p:nvSpPr>
          <p:cNvPr id="20" name="TextBox 20"/>
          <p:cNvSpPr txBox="1"/>
          <p:nvPr/>
        </p:nvSpPr>
        <p:spPr>
          <a:xfrm>
            <a:off x="1618597" y="5862955"/>
            <a:ext cx="8673115" cy="2647315"/>
          </a:xfrm>
          <a:prstGeom prst="rect">
            <a:avLst/>
          </a:prstGeom>
        </p:spPr>
        <p:txBody>
          <a:bodyPr lIns="0" tIns="0" rIns="0" bIns="0" rtlCol="0" anchor="t">
            <a:spAutoFit/>
          </a:bodyPr>
          <a:lstStyle/>
          <a:p>
            <a:pPr algn="ctr">
              <a:lnSpc>
                <a:spcPts val="2659"/>
              </a:lnSpc>
            </a:pPr>
            <a:r>
              <a:rPr lang="en-US" sz="1899">
                <a:solidFill>
                  <a:srgbClr val="000000"/>
                </a:solidFill>
                <a:latin typeface="Clear Sans"/>
              </a:rPr>
              <a:t> Джошуа Ледербергпен және Станфордтың басқа зерттеушілерімен тығыз жұмыс жасай отырып, Эдвард Фейгенбаум ұзақ және көп уақытты қажет ететін жұмысқа кірісті, нәтижесінде ол DENDRAL сараптамалық жүйесін құрумен аяқталды. Бұл бағдарлама масс-спектрометрді өлшеуге, химиялық теориядан алынған мәліметтерге және химиктердің эмпирикалық біліміне негізделген, фрагменттерден молекулаларды синтездеп, олардың мінез-құлқын болжады.</a:t>
            </a:r>
          </a:p>
          <a:p>
            <a:pPr algn="ctr">
              <a:lnSpc>
                <a:spcPts val="2659"/>
              </a:lnSpc>
              <a:spcBef>
                <a:spcPct val="0"/>
              </a:spcBef>
            </a:pPr>
            <a:endParaRPr lang="en-US" sz="1899">
              <a:solidFill>
                <a:srgbClr val="000000"/>
              </a:solidFill>
              <a:latin typeface="Clear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8015" y="2329451"/>
            <a:ext cx="5295066" cy="7550916"/>
            <a:chOff x="0" y="0"/>
            <a:chExt cx="1394585" cy="1988719"/>
          </a:xfrm>
        </p:grpSpPr>
        <p:sp>
          <p:nvSpPr>
            <p:cNvPr id="3" name="Freeform 3"/>
            <p:cNvSpPr/>
            <p:nvPr/>
          </p:nvSpPr>
          <p:spPr>
            <a:xfrm>
              <a:off x="0" y="0"/>
              <a:ext cx="1394585" cy="1988719"/>
            </a:xfrm>
            <a:custGeom>
              <a:avLst/>
              <a:gdLst/>
              <a:ahLst/>
              <a:cxnLst/>
              <a:rect l="l" t="t" r="r" b="b"/>
              <a:pathLst>
                <a:path w="1394585" h="1988719">
                  <a:moveTo>
                    <a:pt x="74567" y="0"/>
                  </a:moveTo>
                  <a:lnTo>
                    <a:pt x="1320018" y="0"/>
                  </a:lnTo>
                  <a:cubicBezTo>
                    <a:pt x="1339794" y="0"/>
                    <a:pt x="1358761" y="7856"/>
                    <a:pt x="1372745" y="21840"/>
                  </a:cubicBezTo>
                  <a:cubicBezTo>
                    <a:pt x="1386729" y="35824"/>
                    <a:pt x="1394585" y="54791"/>
                    <a:pt x="1394585" y="74567"/>
                  </a:cubicBezTo>
                  <a:lnTo>
                    <a:pt x="1394585" y="1914152"/>
                  </a:lnTo>
                  <a:cubicBezTo>
                    <a:pt x="1394585" y="1933928"/>
                    <a:pt x="1386729" y="1952895"/>
                    <a:pt x="1372745" y="1966879"/>
                  </a:cubicBezTo>
                  <a:cubicBezTo>
                    <a:pt x="1358761" y="1980863"/>
                    <a:pt x="1339794" y="1988719"/>
                    <a:pt x="1320018" y="1988719"/>
                  </a:cubicBezTo>
                  <a:lnTo>
                    <a:pt x="74567" y="1988719"/>
                  </a:lnTo>
                  <a:cubicBezTo>
                    <a:pt x="33385" y="1988719"/>
                    <a:pt x="0" y="1955334"/>
                    <a:pt x="0" y="1914152"/>
                  </a:cubicBezTo>
                  <a:lnTo>
                    <a:pt x="0" y="74567"/>
                  </a:lnTo>
                  <a:cubicBezTo>
                    <a:pt x="0" y="54791"/>
                    <a:pt x="7856" y="35824"/>
                    <a:pt x="21840" y="21840"/>
                  </a:cubicBezTo>
                  <a:cubicBezTo>
                    <a:pt x="35824" y="7856"/>
                    <a:pt x="54791" y="0"/>
                    <a:pt x="74567" y="0"/>
                  </a:cubicBezTo>
                  <a:close/>
                </a:path>
              </a:pathLst>
            </a:custGeom>
            <a:solidFill>
              <a:srgbClr val="000B5D"/>
            </a:solidFill>
            <a:ln w="95250" cap="rnd">
              <a:solidFill>
                <a:srgbClr val="FFDE59"/>
              </a:solidFill>
              <a:prstDash val="solid"/>
              <a:round/>
            </a:ln>
          </p:spPr>
        </p:sp>
        <p:sp>
          <p:nvSpPr>
            <p:cNvPr id="4" name="TextBox 4"/>
            <p:cNvSpPr txBox="1"/>
            <p:nvPr/>
          </p:nvSpPr>
          <p:spPr>
            <a:xfrm>
              <a:off x="0" y="-47625"/>
              <a:ext cx="1394585" cy="203634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484106" y="2268633"/>
            <a:ext cx="5319789" cy="7767308"/>
            <a:chOff x="0" y="0"/>
            <a:chExt cx="1401097" cy="2045711"/>
          </a:xfrm>
        </p:grpSpPr>
        <p:sp>
          <p:nvSpPr>
            <p:cNvPr id="6" name="Freeform 6"/>
            <p:cNvSpPr/>
            <p:nvPr/>
          </p:nvSpPr>
          <p:spPr>
            <a:xfrm>
              <a:off x="0" y="0"/>
              <a:ext cx="1401097" cy="2045711"/>
            </a:xfrm>
            <a:custGeom>
              <a:avLst/>
              <a:gdLst/>
              <a:ahLst/>
              <a:cxnLst/>
              <a:rect l="l" t="t" r="r" b="b"/>
              <a:pathLst>
                <a:path w="1401097" h="2045711">
                  <a:moveTo>
                    <a:pt x="74221" y="0"/>
                  </a:moveTo>
                  <a:lnTo>
                    <a:pt x="1326876" y="0"/>
                  </a:lnTo>
                  <a:cubicBezTo>
                    <a:pt x="1346561" y="0"/>
                    <a:pt x="1365439" y="7820"/>
                    <a:pt x="1379358" y="21739"/>
                  </a:cubicBezTo>
                  <a:cubicBezTo>
                    <a:pt x="1393277" y="35658"/>
                    <a:pt x="1401097" y="54536"/>
                    <a:pt x="1401097" y="74221"/>
                  </a:cubicBezTo>
                  <a:lnTo>
                    <a:pt x="1401097" y="1971490"/>
                  </a:lnTo>
                  <a:cubicBezTo>
                    <a:pt x="1401097" y="2012481"/>
                    <a:pt x="1367867" y="2045711"/>
                    <a:pt x="1326876" y="2045711"/>
                  </a:cubicBezTo>
                  <a:lnTo>
                    <a:pt x="74221" y="2045711"/>
                  </a:lnTo>
                  <a:cubicBezTo>
                    <a:pt x="54536" y="2045711"/>
                    <a:pt x="35658" y="2037891"/>
                    <a:pt x="21739" y="2023972"/>
                  </a:cubicBezTo>
                  <a:cubicBezTo>
                    <a:pt x="7820" y="2010053"/>
                    <a:pt x="0" y="1991175"/>
                    <a:pt x="0" y="1971490"/>
                  </a:cubicBezTo>
                  <a:lnTo>
                    <a:pt x="0" y="74221"/>
                  </a:lnTo>
                  <a:cubicBezTo>
                    <a:pt x="0" y="54536"/>
                    <a:pt x="7820" y="35658"/>
                    <a:pt x="21739" y="21739"/>
                  </a:cubicBezTo>
                  <a:cubicBezTo>
                    <a:pt x="35658" y="7820"/>
                    <a:pt x="54536" y="0"/>
                    <a:pt x="74221" y="0"/>
                  </a:cubicBezTo>
                  <a:close/>
                </a:path>
              </a:pathLst>
            </a:custGeom>
            <a:solidFill>
              <a:srgbClr val="000B5D"/>
            </a:solidFill>
            <a:ln w="104775" cap="rnd">
              <a:solidFill>
                <a:srgbClr val="FFDE59"/>
              </a:solidFill>
              <a:prstDash val="solid"/>
              <a:round/>
            </a:ln>
          </p:spPr>
        </p:sp>
        <p:sp>
          <p:nvSpPr>
            <p:cNvPr id="7" name="TextBox 7"/>
            <p:cNvSpPr txBox="1"/>
            <p:nvPr/>
          </p:nvSpPr>
          <p:spPr>
            <a:xfrm>
              <a:off x="0" y="-47625"/>
              <a:ext cx="1401097" cy="2093336"/>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388695" y="2264013"/>
            <a:ext cx="5346545" cy="7771928"/>
            <a:chOff x="0" y="0"/>
            <a:chExt cx="1408144" cy="2046927"/>
          </a:xfrm>
        </p:grpSpPr>
        <p:sp>
          <p:nvSpPr>
            <p:cNvPr id="9" name="Freeform 9"/>
            <p:cNvSpPr/>
            <p:nvPr/>
          </p:nvSpPr>
          <p:spPr>
            <a:xfrm>
              <a:off x="0" y="0"/>
              <a:ext cx="1408144" cy="2046928"/>
            </a:xfrm>
            <a:custGeom>
              <a:avLst/>
              <a:gdLst/>
              <a:ahLst/>
              <a:cxnLst/>
              <a:rect l="l" t="t" r="r" b="b"/>
              <a:pathLst>
                <a:path w="1408144" h="2046928">
                  <a:moveTo>
                    <a:pt x="73849" y="0"/>
                  </a:moveTo>
                  <a:lnTo>
                    <a:pt x="1334294" y="0"/>
                  </a:lnTo>
                  <a:cubicBezTo>
                    <a:pt x="1353880" y="0"/>
                    <a:pt x="1372664" y="7781"/>
                    <a:pt x="1386514" y="21630"/>
                  </a:cubicBezTo>
                  <a:cubicBezTo>
                    <a:pt x="1400363" y="35479"/>
                    <a:pt x="1408144" y="54263"/>
                    <a:pt x="1408144" y="73849"/>
                  </a:cubicBezTo>
                  <a:lnTo>
                    <a:pt x="1408144" y="1973078"/>
                  </a:lnTo>
                  <a:cubicBezTo>
                    <a:pt x="1408144" y="2013864"/>
                    <a:pt x="1375080" y="2046928"/>
                    <a:pt x="1334294" y="2046928"/>
                  </a:cubicBezTo>
                  <a:lnTo>
                    <a:pt x="73849" y="2046928"/>
                  </a:lnTo>
                  <a:cubicBezTo>
                    <a:pt x="33063" y="2046928"/>
                    <a:pt x="0" y="2013864"/>
                    <a:pt x="0" y="1973078"/>
                  </a:cubicBezTo>
                  <a:lnTo>
                    <a:pt x="0" y="73849"/>
                  </a:lnTo>
                  <a:cubicBezTo>
                    <a:pt x="0" y="33063"/>
                    <a:pt x="33063" y="0"/>
                    <a:pt x="73849" y="0"/>
                  </a:cubicBezTo>
                  <a:close/>
                </a:path>
              </a:pathLst>
            </a:custGeom>
            <a:solidFill>
              <a:srgbClr val="000B5D"/>
            </a:solidFill>
            <a:ln w="95250" cap="rnd">
              <a:solidFill>
                <a:srgbClr val="FFDE59"/>
              </a:solidFill>
              <a:prstDash val="solid"/>
              <a:round/>
            </a:ln>
          </p:spPr>
        </p:sp>
        <p:sp>
          <p:nvSpPr>
            <p:cNvPr id="10" name="TextBox 10"/>
            <p:cNvSpPr txBox="1"/>
            <p:nvPr/>
          </p:nvSpPr>
          <p:spPr>
            <a:xfrm>
              <a:off x="0" y="-47625"/>
              <a:ext cx="1408144" cy="2094552"/>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2502244" y="1325270"/>
            <a:ext cx="1217245" cy="121724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w="28575" cap="sq">
              <a:solidFill>
                <a:srgbClr val="000B5D"/>
              </a:solidFill>
              <a:prstDash val="solid"/>
              <a:miter/>
            </a:ln>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8550752" y="1451208"/>
            <a:ext cx="1217245" cy="121724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w="28575" cap="sq">
              <a:solidFill>
                <a:srgbClr val="000B5D"/>
              </a:solidFill>
              <a:prstDash val="solid"/>
              <a:miter/>
            </a:ln>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453344" y="1325270"/>
            <a:ext cx="1217245" cy="121724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w="28575" cap="sq">
              <a:solidFill>
                <a:srgbClr val="000B5D"/>
              </a:solidFill>
              <a:prstDash val="solid"/>
              <a:miter/>
            </a:ln>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2767383" y="1573998"/>
            <a:ext cx="686966" cy="669480"/>
          </a:xfrm>
          <a:custGeom>
            <a:avLst/>
            <a:gdLst/>
            <a:ahLst/>
            <a:cxnLst/>
            <a:rect l="l" t="t" r="r" b="b"/>
            <a:pathLst>
              <a:path w="686966" h="669480">
                <a:moveTo>
                  <a:pt x="0" y="0"/>
                </a:moveTo>
                <a:lnTo>
                  <a:pt x="686966" y="0"/>
                </a:lnTo>
                <a:lnTo>
                  <a:pt x="686966" y="669479"/>
                </a:lnTo>
                <a:lnTo>
                  <a:pt x="0" y="669479"/>
                </a:lnTo>
                <a:lnTo>
                  <a:pt x="0" y="0"/>
                </a:lnTo>
                <a:close/>
              </a:path>
            </a:pathLst>
          </a:custGeom>
          <a:blipFill>
            <a:blip r:embed="rId2">
              <a:extLst>
                <a:ext uri="{96DAC541-7B7A-43D3-8B79-37D633B846F1}">
                  <asvg:svgBlip xmlns:asvg="http://schemas.microsoft.com/office/drawing/2016/SVG/main" r:embed="rId3"/>
                </a:ext>
              </a:extLst>
            </a:blip>
            <a:stretch>
              <a:fillRect/>
            </a:stretch>
          </a:blipFill>
          <a:ln w="28575" cap="sq">
            <a:solidFill>
              <a:srgbClr val="000B5D"/>
            </a:solidFill>
            <a:prstDash val="solid"/>
            <a:miter/>
          </a:ln>
        </p:spPr>
      </p:sp>
      <p:sp>
        <p:nvSpPr>
          <p:cNvPr id="21" name="Freeform 21"/>
          <p:cNvSpPr/>
          <p:nvPr/>
        </p:nvSpPr>
        <p:spPr>
          <a:xfrm>
            <a:off x="8824635" y="1725091"/>
            <a:ext cx="669480" cy="669480"/>
          </a:xfrm>
          <a:custGeom>
            <a:avLst/>
            <a:gdLst/>
            <a:ahLst/>
            <a:cxnLst/>
            <a:rect l="l" t="t" r="r" b="b"/>
            <a:pathLst>
              <a:path w="669480" h="669480">
                <a:moveTo>
                  <a:pt x="0" y="0"/>
                </a:moveTo>
                <a:lnTo>
                  <a:pt x="669479" y="0"/>
                </a:lnTo>
                <a:lnTo>
                  <a:pt x="669479" y="669480"/>
                </a:lnTo>
                <a:lnTo>
                  <a:pt x="0" y="669480"/>
                </a:lnTo>
                <a:lnTo>
                  <a:pt x="0" y="0"/>
                </a:lnTo>
                <a:close/>
              </a:path>
            </a:pathLst>
          </a:custGeom>
          <a:blipFill>
            <a:blip r:embed="rId4">
              <a:extLst>
                <a:ext uri="{96DAC541-7B7A-43D3-8B79-37D633B846F1}">
                  <asvg:svgBlip xmlns:asvg="http://schemas.microsoft.com/office/drawing/2016/SVG/main" r:embed="rId5"/>
                </a:ext>
              </a:extLst>
            </a:blip>
            <a:stretch>
              <a:fillRect/>
            </a:stretch>
          </a:blipFill>
          <a:ln w="28575" cap="sq">
            <a:solidFill>
              <a:srgbClr val="000B5D"/>
            </a:solidFill>
            <a:prstDash val="solid"/>
            <a:miter/>
          </a:ln>
        </p:spPr>
      </p:sp>
      <p:sp>
        <p:nvSpPr>
          <p:cNvPr id="22" name="Freeform 22"/>
          <p:cNvSpPr/>
          <p:nvPr/>
        </p:nvSpPr>
        <p:spPr>
          <a:xfrm>
            <a:off x="14775048" y="1656708"/>
            <a:ext cx="687921" cy="504058"/>
          </a:xfrm>
          <a:custGeom>
            <a:avLst/>
            <a:gdLst/>
            <a:ahLst/>
            <a:cxnLst/>
            <a:rect l="l" t="t" r="r" b="b"/>
            <a:pathLst>
              <a:path w="687921" h="504058">
                <a:moveTo>
                  <a:pt x="0" y="0"/>
                </a:moveTo>
                <a:lnTo>
                  <a:pt x="687921" y="0"/>
                </a:lnTo>
                <a:lnTo>
                  <a:pt x="687921" y="504058"/>
                </a:lnTo>
                <a:lnTo>
                  <a:pt x="0" y="504058"/>
                </a:lnTo>
                <a:lnTo>
                  <a:pt x="0" y="0"/>
                </a:lnTo>
                <a:close/>
              </a:path>
            </a:pathLst>
          </a:custGeom>
          <a:blipFill>
            <a:blip r:embed="rId6">
              <a:extLst>
                <a:ext uri="{96DAC541-7B7A-43D3-8B79-37D633B846F1}">
                  <asvg:svgBlip xmlns:asvg="http://schemas.microsoft.com/office/drawing/2016/SVG/main" r:embed="rId7"/>
                </a:ext>
              </a:extLst>
            </a:blip>
            <a:stretch>
              <a:fillRect/>
            </a:stretch>
          </a:blipFill>
          <a:ln w="28575" cap="sq">
            <a:solidFill>
              <a:srgbClr val="000B5D"/>
            </a:solidFill>
            <a:prstDash val="solid"/>
            <a:miter/>
          </a:ln>
        </p:spPr>
      </p:sp>
      <p:sp>
        <p:nvSpPr>
          <p:cNvPr id="23" name="TextBox 23"/>
          <p:cNvSpPr txBox="1"/>
          <p:nvPr/>
        </p:nvSpPr>
        <p:spPr>
          <a:xfrm>
            <a:off x="1226476" y="2762550"/>
            <a:ext cx="4058144" cy="6519855"/>
          </a:xfrm>
          <a:prstGeom prst="rect">
            <a:avLst/>
          </a:prstGeom>
        </p:spPr>
        <p:txBody>
          <a:bodyPr lIns="0" tIns="0" rIns="0" bIns="0" rtlCol="0" anchor="t">
            <a:spAutoFit/>
          </a:bodyPr>
          <a:lstStyle/>
          <a:p>
            <a:pPr algn="ctr">
              <a:lnSpc>
                <a:spcPts val="2887"/>
              </a:lnSpc>
            </a:pPr>
            <a:r>
              <a:rPr lang="en-US" sz="2062">
                <a:solidFill>
                  <a:srgbClr val="FCFEFF"/>
                </a:solidFill>
                <a:latin typeface="Poppins"/>
              </a:rPr>
              <a:t>DENDRAL, mycin (менингит және қан ауруларын диагностикалау саласындағы СЖ), PROSPECTOR (жаңа кен орындарын ашуға мүмкіндік беретін ЭС) және т.б. сияқты алғашқы СЖ жетістігі жасанды интеллект туралы практикалық нәтижелер беретін ғылым ретінде айтуға мүмкіндік берді.</a:t>
            </a:r>
          </a:p>
          <a:p>
            <a:pPr algn="ctr">
              <a:lnSpc>
                <a:spcPts val="2887"/>
              </a:lnSpc>
            </a:pPr>
            <a:r>
              <a:rPr lang="en-US" sz="2062">
                <a:solidFill>
                  <a:srgbClr val="FCFEFF"/>
                </a:solidFill>
                <a:latin typeface="Poppins"/>
              </a:rPr>
              <a:t>Сонымен бірге логикалық бағдарламалаудың алғашқы тілдері пайда болды. Олардың ішіндегі ең танымалы ЛИСП тілі болды (ағл. LISt Processing-тізімдерді өңдеу).</a:t>
            </a:r>
          </a:p>
          <a:p>
            <a:pPr algn="ctr">
              <a:lnSpc>
                <a:spcPts val="2887"/>
              </a:lnSpc>
              <a:spcBef>
                <a:spcPct val="0"/>
              </a:spcBef>
            </a:pPr>
            <a:endParaRPr lang="en-US" sz="2062">
              <a:solidFill>
                <a:srgbClr val="FCFEFF"/>
              </a:solidFill>
              <a:latin typeface="Poppins"/>
            </a:endParaRPr>
          </a:p>
        </p:txBody>
      </p:sp>
      <p:sp>
        <p:nvSpPr>
          <p:cNvPr id="24" name="TextBox 24"/>
          <p:cNvSpPr txBox="1"/>
          <p:nvPr/>
        </p:nvSpPr>
        <p:spPr>
          <a:xfrm>
            <a:off x="6699075" y="3049608"/>
            <a:ext cx="4889850" cy="6179270"/>
          </a:xfrm>
          <a:prstGeom prst="rect">
            <a:avLst/>
          </a:prstGeom>
        </p:spPr>
        <p:txBody>
          <a:bodyPr lIns="0" tIns="0" rIns="0" bIns="0" rtlCol="0" anchor="t">
            <a:spAutoFit/>
          </a:bodyPr>
          <a:lstStyle/>
          <a:p>
            <a:pPr algn="ctr">
              <a:lnSpc>
                <a:spcPts val="2760"/>
              </a:lnSpc>
              <a:spcBef>
                <a:spcPct val="0"/>
              </a:spcBef>
            </a:pPr>
            <a:r>
              <a:rPr lang="en-US" sz="1971">
                <a:solidFill>
                  <a:srgbClr val="FCFEFF"/>
                </a:solidFill>
                <a:latin typeface="Poppins"/>
              </a:rPr>
              <a:t>Жаңа тілмен қаруланған ғалымдар оператормен қарапайым диалог жүргізе алатын бағдарламалар жасай бастады. Ең танымал 1966 ортасында құрылған «Элиза» бағдарламасы болды, оның авторы Джозеф Вейценбаум, информатика пәнінен сабақ берген General Electric компаниясының бұрынғы инженері болды. «Элиза» бағдарламасы өз атауын осыған байланысты алды»...Бернард Шоудың әйгілі «Пигмалион» пьесасындағы Элиза Дулитл сияқты, бағдарламаны «жақсы және жақсы сөйлесуге» үйретуге болады. Алайда, Вейценбаум атап өткендей, «ол одан да ақылды бола ма, жоқ па, ол анық болмады». </a:t>
            </a:r>
          </a:p>
        </p:txBody>
      </p:sp>
      <p:sp>
        <p:nvSpPr>
          <p:cNvPr id="25" name="TextBox 25"/>
          <p:cNvSpPr txBox="1"/>
          <p:nvPr/>
        </p:nvSpPr>
        <p:spPr>
          <a:xfrm>
            <a:off x="12760136" y="2762550"/>
            <a:ext cx="4982339" cy="6653655"/>
          </a:xfrm>
          <a:prstGeom prst="rect">
            <a:avLst/>
          </a:prstGeom>
        </p:spPr>
        <p:txBody>
          <a:bodyPr lIns="0" tIns="0" rIns="0" bIns="0" rtlCol="0" anchor="t">
            <a:spAutoFit/>
          </a:bodyPr>
          <a:lstStyle/>
          <a:p>
            <a:pPr algn="ctr">
              <a:lnSpc>
                <a:spcPts val="2778"/>
              </a:lnSpc>
            </a:pPr>
            <a:r>
              <a:rPr lang="en-US" sz="1984">
                <a:solidFill>
                  <a:srgbClr val="FCFEFF"/>
                </a:solidFill>
                <a:latin typeface="Poppins"/>
              </a:rPr>
              <a:t> Сол кезеңдегі (60-шы жылдар) логикалық тәсілдің тағы бір бағыты-жинақталған тәжірибеге байланысты білімді жинақтау және оны өзгерту бағдарламалары болды.</a:t>
            </a:r>
          </a:p>
          <a:p>
            <a:pPr algn="ctr">
              <a:lnSpc>
                <a:spcPts val="2778"/>
              </a:lnSpc>
            </a:pPr>
            <a:r>
              <a:rPr lang="en-US" sz="1984">
                <a:solidFill>
                  <a:srgbClr val="FCFEFF"/>
                </a:solidFill>
                <a:latin typeface="Poppins"/>
              </a:rPr>
              <a:t> Артур Сэмюэл дойбы ойнайтын бағдарлама жасады. Оған салынған негізгі дойбы ерекшелігінен басқа, оған жоғарыда аталған қабілеттер салынды. Әр түрлі нұсқаларға сандық баға бере отырып, бағдарлама бұрын мұндай қозғалыстардың қаншалықты сәтті болғанын ескерді. 1962 жылы, бағдарламаны құру идеясы пайда болғаннан 15 жыл өткен соң, ол турнирді Коннектикут штатының сол кездегі чемпионы Роберт В.Нилиден жеңіп алды.</a:t>
            </a:r>
          </a:p>
          <a:p>
            <a:pPr algn="ctr">
              <a:lnSpc>
                <a:spcPts val="2778"/>
              </a:lnSpc>
              <a:spcBef>
                <a:spcPct val="0"/>
              </a:spcBef>
            </a:pPr>
            <a:endParaRPr lang="en-US" sz="1984">
              <a:solidFill>
                <a:srgbClr val="FCFEFF"/>
              </a:solidFill>
              <a:latin typeface="Poppins"/>
            </a:endParaRPr>
          </a:p>
        </p:txBody>
      </p:sp>
      <p:sp>
        <p:nvSpPr>
          <p:cNvPr id="26" name="Freeform 26"/>
          <p:cNvSpPr/>
          <p:nvPr/>
        </p:nvSpPr>
        <p:spPr>
          <a:xfrm>
            <a:off x="455394" y="175549"/>
            <a:ext cx="1380097" cy="853151"/>
          </a:xfrm>
          <a:custGeom>
            <a:avLst/>
            <a:gdLst/>
            <a:ahLst/>
            <a:cxnLst/>
            <a:rect l="l" t="t" r="r" b="b"/>
            <a:pathLst>
              <a:path w="1380097" h="853151">
                <a:moveTo>
                  <a:pt x="0" y="0"/>
                </a:moveTo>
                <a:lnTo>
                  <a:pt x="1380097" y="0"/>
                </a:lnTo>
                <a:lnTo>
                  <a:pt x="1380097" y="853151"/>
                </a:lnTo>
                <a:lnTo>
                  <a:pt x="0" y="853151"/>
                </a:lnTo>
                <a:lnTo>
                  <a:pt x="0" y="0"/>
                </a:lnTo>
                <a:close/>
              </a:path>
            </a:pathLst>
          </a:custGeom>
          <a:blipFill>
            <a:blip r:embed="rId8"/>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2" name="Freeform 2"/>
          <p:cNvSpPr/>
          <p:nvPr/>
        </p:nvSpPr>
        <p:spPr>
          <a:xfrm>
            <a:off x="19384" y="1028700"/>
            <a:ext cx="5703760" cy="8547870"/>
          </a:xfrm>
          <a:custGeom>
            <a:avLst/>
            <a:gdLst/>
            <a:ahLst/>
            <a:cxnLst/>
            <a:rect l="l" t="t" r="r" b="b"/>
            <a:pathLst>
              <a:path w="5703760" h="8547870">
                <a:moveTo>
                  <a:pt x="0" y="0"/>
                </a:moveTo>
                <a:lnTo>
                  <a:pt x="5703760" y="0"/>
                </a:lnTo>
                <a:lnTo>
                  <a:pt x="5703760" y="8547870"/>
                </a:lnTo>
                <a:lnTo>
                  <a:pt x="0" y="85478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5934055" y="790249"/>
            <a:ext cx="5968174" cy="8944130"/>
          </a:xfrm>
          <a:custGeom>
            <a:avLst/>
            <a:gdLst/>
            <a:ahLst/>
            <a:cxnLst/>
            <a:rect l="l" t="t" r="r" b="b"/>
            <a:pathLst>
              <a:path w="5968174" h="8944130">
                <a:moveTo>
                  <a:pt x="0" y="0"/>
                </a:moveTo>
                <a:lnTo>
                  <a:pt x="5968174" y="0"/>
                </a:lnTo>
                <a:lnTo>
                  <a:pt x="5968174" y="8944131"/>
                </a:lnTo>
                <a:lnTo>
                  <a:pt x="0" y="89441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2141218" y="508418"/>
            <a:ext cx="6156233" cy="9225962"/>
          </a:xfrm>
          <a:custGeom>
            <a:avLst/>
            <a:gdLst/>
            <a:ahLst/>
            <a:cxnLst/>
            <a:rect l="l" t="t" r="r" b="b"/>
            <a:pathLst>
              <a:path w="6156233" h="9225962">
                <a:moveTo>
                  <a:pt x="0" y="0"/>
                </a:moveTo>
                <a:lnTo>
                  <a:pt x="6156233" y="0"/>
                </a:lnTo>
                <a:lnTo>
                  <a:pt x="6156233" y="9225962"/>
                </a:lnTo>
                <a:lnTo>
                  <a:pt x="0" y="92259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210757" y="2430137"/>
            <a:ext cx="1281730" cy="1223470"/>
          </a:xfrm>
          <a:custGeom>
            <a:avLst/>
            <a:gdLst/>
            <a:ahLst/>
            <a:cxnLst/>
            <a:rect l="l" t="t" r="r" b="b"/>
            <a:pathLst>
              <a:path w="1281730" h="1223470">
                <a:moveTo>
                  <a:pt x="0" y="0"/>
                </a:moveTo>
                <a:lnTo>
                  <a:pt x="1281731" y="0"/>
                </a:lnTo>
                <a:lnTo>
                  <a:pt x="1281731" y="1223470"/>
                </a:lnTo>
                <a:lnTo>
                  <a:pt x="0" y="1223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8268393" y="2170207"/>
            <a:ext cx="1251359" cy="1251359"/>
          </a:xfrm>
          <a:custGeom>
            <a:avLst/>
            <a:gdLst/>
            <a:ahLst/>
            <a:cxnLst/>
            <a:rect l="l" t="t" r="r" b="b"/>
            <a:pathLst>
              <a:path w="1251359" h="1251359">
                <a:moveTo>
                  <a:pt x="0" y="0"/>
                </a:moveTo>
                <a:lnTo>
                  <a:pt x="1251360" y="0"/>
                </a:lnTo>
                <a:lnTo>
                  <a:pt x="1251360" y="1251360"/>
                </a:lnTo>
                <a:lnTo>
                  <a:pt x="0" y="12513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4778980" y="1858593"/>
            <a:ext cx="1312104" cy="1183279"/>
          </a:xfrm>
          <a:custGeom>
            <a:avLst/>
            <a:gdLst/>
            <a:ahLst/>
            <a:cxnLst/>
            <a:rect l="l" t="t" r="r" b="b"/>
            <a:pathLst>
              <a:path w="1312104" h="1183279">
                <a:moveTo>
                  <a:pt x="0" y="0"/>
                </a:moveTo>
                <a:lnTo>
                  <a:pt x="1312104" y="0"/>
                </a:lnTo>
                <a:lnTo>
                  <a:pt x="1312104" y="1183279"/>
                </a:lnTo>
                <a:lnTo>
                  <a:pt x="0" y="11832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659696" y="5758360"/>
            <a:ext cx="4423137" cy="2111375"/>
          </a:xfrm>
          <a:prstGeom prst="rect">
            <a:avLst/>
          </a:prstGeom>
        </p:spPr>
        <p:txBody>
          <a:bodyPr lIns="0" tIns="0" rIns="0" bIns="0" rtlCol="0" anchor="t">
            <a:spAutoFit/>
          </a:bodyPr>
          <a:lstStyle/>
          <a:p>
            <a:pPr algn="ctr">
              <a:lnSpc>
                <a:spcPts val="2800"/>
              </a:lnSpc>
            </a:pPr>
            <a:r>
              <a:rPr lang="en-US" sz="2000" spc="8">
                <a:solidFill>
                  <a:srgbClr val="3275C5"/>
                </a:solidFill>
                <a:latin typeface="Source Sans Pro"/>
              </a:rPr>
              <a:t>1975 жылы Дуглас Ленат өзінің диссертациясы үшін алғашқы AM («Автоматты математик») деп аталатын жүйесін жасады, ол белгілі математикалық заңдарды қайта ашуды жақсы білді.</a:t>
            </a:r>
          </a:p>
        </p:txBody>
      </p:sp>
      <p:sp>
        <p:nvSpPr>
          <p:cNvPr id="9" name="TextBox 9"/>
          <p:cNvSpPr txBox="1"/>
          <p:nvPr/>
        </p:nvSpPr>
        <p:spPr>
          <a:xfrm>
            <a:off x="6894449" y="4924764"/>
            <a:ext cx="4148995" cy="4225925"/>
          </a:xfrm>
          <a:prstGeom prst="rect">
            <a:avLst/>
          </a:prstGeom>
        </p:spPr>
        <p:txBody>
          <a:bodyPr lIns="0" tIns="0" rIns="0" bIns="0" rtlCol="0" anchor="t">
            <a:spAutoFit/>
          </a:bodyPr>
          <a:lstStyle/>
          <a:p>
            <a:pPr algn="ctr">
              <a:lnSpc>
                <a:spcPts val="2800"/>
              </a:lnSpc>
            </a:pPr>
            <a:r>
              <a:rPr lang="en-US" sz="2000" spc="8">
                <a:solidFill>
                  <a:srgbClr val="3275C5"/>
                </a:solidFill>
                <a:latin typeface="Source Sans Pro"/>
              </a:rPr>
              <a:t>«Автоматты математик» қабілетті оқушы болды. Бірнеше сағат ішінде ол математиканы толық білмеуден бастап, сандар теориясының 200-ге жуық маңызды ұғымдарын қайта ашуға дейін көтерілді. Бағдарлама жай сандар, сандардың квадраттары және тіпті Голдбах гипотезасы ұғымына өз бетінше жетті, онда екіден үлкен кез-келген жұп санды екі жай санның қосындысы ретінде ұсынуға болады.</a:t>
            </a:r>
          </a:p>
        </p:txBody>
      </p:sp>
      <p:sp>
        <p:nvSpPr>
          <p:cNvPr id="10" name="TextBox 10"/>
          <p:cNvSpPr txBox="1"/>
          <p:nvPr/>
        </p:nvSpPr>
        <p:spPr>
          <a:xfrm>
            <a:off x="12722848" y="4679950"/>
            <a:ext cx="5191834" cy="4578350"/>
          </a:xfrm>
          <a:prstGeom prst="rect">
            <a:avLst/>
          </a:prstGeom>
        </p:spPr>
        <p:txBody>
          <a:bodyPr lIns="0" tIns="0" rIns="0" bIns="0" rtlCol="0" anchor="t">
            <a:spAutoFit/>
          </a:bodyPr>
          <a:lstStyle/>
          <a:p>
            <a:pPr algn="ctr">
              <a:lnSpc>
                <a:spcPts val="2800"/>
              </a:lnSpc>
            </a:pPr>
            <a:r>
              <a:rPr lang="en-US" sz="2000" spc="8">
                <a:solidFill>
                  <a:srgbClr val="3275C5"/>
                </a:solidFill>
                <a:latin typeface="Source Sans Pro"/>
              </a:rPr>
              <a:t>1976 жылы Ленат бағдарламаның неғұрлым қуатты нұсқасын жасады, оны "Евриско" (грек. Мен ашамын). Бұл бағдарлама тек математикада ғана емес, кез-келген зерттеу саласында да қолданылуы керек еді. "Еврисконы" тексеру үшін Ленат салыстырмалы түрде аз дамыған білім салаларын таңдады, онда ескі жаңалықтарды қайталамай, шынымен жаңа нәрсені ашуға мүмкіндік болды. Сонымен қатар, адамның ақыл-ойы оларды жеңе алмайтындай көптеген мүмкіндіктерді ашатын аймақтар таңдалды.</a:t>
            </a:r>
          </a:p>
        </p:txBody>
      </p:sp>
      <p:grpSp>
        <p:nvGrpSpPr>
          <p:cNvPr id="11" name="Group 11"/>
          <p:cNvGrpSpPr/>
          <p:nvPr/>
        </p:nvGrpSpPr>
        <p:grpSpPr>
          <a:xfrm>
            <a:off x="-4006574" y="-369454"/>
            <a:ext cx="7009358" cy="1159703"/>
            <a:chOff x="0" y="0"/>
            <a:chExt cx="1250766" cy="206940"/>
          </a:xfrm>
        </p:grpSpPr>
        <p:sp>
          <p:nvSpPr>
            <p:cNvPr id="12" name="Freeform 12"/>
            <p:cNvSpPr/>
            <p:nvPr/>
          </p:nvSpPr>
          <p:spPr>
            <a:xfrm>
              <a:off x="11494" y="0"/>
              <a:ext cx="1227777" cy="206940"/>
            </a:xfrm>
            <a:custGeom>
              <a:avLst/>
              <a:gdLst/>
              <a:ahLst/>
              <a:cxnLst/>
              <a:rect l="l" t="t" r="r" b="b"/>
              <a:pathLst>
                <a:path w="1227777" h="206940">
                  <a:moveTo>
                    <a:pt x="212692" y="0"/>
                  </a:moveTo>
                  <a:lnTo>
                    <a:pt x="1218286" y="0"/>
                  </a:lnTo>
                  <a:cubicBezTo>
                    <a:pt x="1221833" y="0"/>
                    <a:pt x="1225033" y="2128"/>
                    <a:pt x="1226405" y="5398"/>
                  </a:cubicBezTo>
                  <a:cubicBezTo>
                    <a:pt x="1227778" y="8669"/>
                    <a:pt x="1227054" y="12443"/>
                    <a:pt x="1224569" y="14974"/>
                  </a:cubicBezTo>
                  <a:lnTo>
                    <a:pt x="1050775" y="191966"/>
                  </a:lnTo>
                  <a:cubicBezTo>
                    <a:pt x="1041370" y="201544"/>
                    <a:pt x="1028510" y="206940"/>
                    <a:pt x="1015086" y="206940"/>
                  </a:cubicBezTo>
                  <a:lnTo>
                    <a:pt x="9492" y="206940"/>
                  </a:lnTo>
                  <a:cubicBezTo>
                    <a:pt x="5945" y="206940"/>
                    <a:pt x="2745" y="204812"/>
                    <a:pt x="1373" y="201542"/>
                  </a:cubicBezTo>
                  <a:cubicBezTo>
                    <a:pt x="0" y="198271"/>
                    <a:pt x="724" y="194497"/>
                    <a:pt x="3209" y="191966"/>
                  </a:cubicBezTo>
                  <a:lnTo>
                    <a:pt x="177003" y="14974"/>
                  </a:lnTo>
                  <a:cubicBezTo>
                    <a:pt x="186408" y="5396"/>
                    <a:pt x="199268" y="0"/>
                    <a:pt x="212692" y="0"/>
                  </a:cubicBezTo>
                  <a:close/>
                </a:path>
              </a:pathLst>
            </a:custGeom>
            <a:solidFill>
              <a:srgbClr val="3275C5"/>
            </a:solidFill>
          </p:spPr>
        </p:sp>
        <p:sp>
          <p:nvSpPr>
            <p:cNvPr id="13" name="TextBox 13"/>
            <p:cNvSpPr txBox="1"/>
            <p:nvPr/>
          </p:nvSpPr>
          <p:spPr>
            <a:xfrm>
              <a:off x="101600" y="19050"/>
              <a:ext cx="1047566" cy="187890"/>
            </a:xfrm>
            <a:prstGeom prst="rect">
              <a:avLst/>
            </a:prstGeom>
          </p:spPr>
          <p:txBody>
            <a:bodyPr lIns="83282" tIns="83282" rIns="83282" bIns="83282" rtlCol="0" anchor="ctr"/>
            <a:lstStyle/>
            <a:p>
              <a:pPr algn="ctr">
                <a:lnSpc>
                  <a:spcPts val="1993"/>
                </a:lnSpc>
              </a:pPr>
              <a:endParaRPr/>
            </a:p>
          </p:txBody>
        </p:sp>
      </p:grpSp>
      <p:grpSp>
        <p:nvGrpSpPr>
          <p:cNvPr id="14" name="Group 14"/>
          <p:cNvGrpSpPr/>
          <p:nvPr/>
        </p:nvGrpSpPr>
        <p:grpSpPr>
          <a:xfrm>
            <a:off x="-1748459" y="508418"/>
            <a:ext cx="3144637" cy="520282"/>
            <a:chOff x="0" y="0"/>
            <a:chExt cx="1250766" cy="206940"/>
          </a:xfrm>
        </p:grpSpPr>
        <p:sp>
          <p:nvSpPr>
            <p:cNvPr id="15" name="Freeform 15"/>
            <p:cNvSpPr/>
            <p:nvPr/>
          </p:nvSpPr>
          <p:spPr>
            <a:xfrm>
              <a:off x="13485" y="0"/>
              <a:ext cx="1223797" cy="206940"/>
            </a:xfrm>
            <a:custGeom>
              <a:avLst/>
              <a:gdLst/>
              <a:ahLst/>
              <a:cxnLst/>
              <a:rect l="l" t="t" r="r" b="b"/>
              <a:pathLst>
                <a:path w="1223797" h="206940">
                  <a:moveTo>
                    <a:pt x="214334" y="0"/>
                  </a:moveTo>
                  <a:lnTo>
                    <a:pt x="1212662" y="0"/>
                  </a:lnTo>
                  <a:cubicBezTo>
                    <a:pt x="1216822" y="0"/>
                    <a:pt x="1220577" y="2496"/>
                    <a:pt x="1222187" y="6333"/>
                  </a:cubicBezTo>
                  <a:cubicBezTo>
                    <a:pt x="1223796" y="10170"/>
                    <a:pt x="1222947" y="14598"/>
                    <a:pt x="1220032" y="17567"/>
                  </a:cubicBezTo>
                  <a:lnTo>
                    <a:pt x="1051330" y="189373"/>
                  </a:lnTo>
                  <a:cubicBezTo>
                    <a:pt x="1040297" y="200610"/>
                    <a:pt x="1025210" y="206940"/>
                    <a:pt x="1009462" y="206940"/>
                  </a:cubicBezTo>
                  <a:lnTo>
                    <a:pt x="11134" y="206940"/>
                  </a:lnTo>
                  <a:cubicBezTo>
                    <a:pt x="6974" y="206940"/>
                    <a:pt x="3219" y="204444"/>
                    <a:pt x="1609" y="200607"/>
                  </a:cubicBezTo>
                  <a:cubicBezTo>
                    <a:pt x="0" y="196770"/>
                    <a:pt x="849" y="192342"/>
                    <a:pt x="3764" y="189373"/>
                  </a:cubicBezTo>
                  <a:lnTo>
                    <a:pt x="172466" y="17567"/>
                  </a:lnTo>
                  <a:cubicBezTo>
                    <a:pt x="183499" y="6330"/>
                    <a:pt x="198586" y="0"/>
                    <a:pt x="214334" y="0"/>
                  </a:cubicBezTo>
                  <a:close/>
                </a:path>
              </a:pathLst>
            </a:custGeom>
            <a:solidFill>
              <a:srgbClr val="64CAF4"/>
            </a:solidFill>
          </p:spPr>
        </p:sp>
        <p:sp>
          <p:nvSpPr>
            <p:cNvPr id="16" name="TextBox 16"/>
            <p:cNvSpPr txBox="1"/>
            <p:nvPr/>
          </p:nvSpPr>
          <p:spPr>
            <a:xfrm>
              <a:off x="101600" y="19050"/>
              <a:ext cx="1047566" cy="187890"/>
            </a:xfrm>
            <a:prstGeom prst="rect">
              <a:avLst/>
            </a:prstGeom>
          </p:spPr>
          <p:txBody>
            <a:bodyPr lIns="83282" tIns="83282" rIns="83282" bIns="83282" rtlCol="0" anchor="ctr"/>
            <a:lstStyle/>
            <a:p>
              <a:pPr algn="ctr">
                <a:lnSpc>
                  <a:spcPts val="1993"/>
                </a:lnSpc>
              </a:pPr>
              <a:endParaRPr/>
            </a:p>
          </p:txBody>
        </p:sp>
      </p:grpSp>
      <p:grpSp>
        <p:nvGrpSpPr>
          <p:cNvPr id="17" name="Group 17"/>
          <p:cNvGrpSpPr/>
          <p:nvPr/>
        </p:nvGrpSpPr>
        <p:grpSpPr>
          <a:xfrm>
            <a:off x="14410002" y="-369454"/>
            <a:ext cx="7009358" cy="1138013"/>
            <a:chOff x="0" y="0"/>
            <a:chExt cx="812800" cy="131963"/>
          </a:xfrm>
        </p:grpSpPr>
        <p:sp>
          <p:nvSpPr>
            <p:cNvPr id="18" name="Freeform 18"/>
            <p:cNvSpPr/>
            <p:nvPr/>
          </p:nvSpPr>
          <p:spPr>
            <a:xfrm>
              <a:off x="14243" y="0"/>
              <a:ext cx="784313" cy="131963"/>
            </a:xfrm>
            <a:custGeom>
              <a:avLst/>
              <a:gdLst/>
              <a:ahLst/>
              <a:cxnLst/>
              <a:rect l="l" t="t" r="r" b="b"/>
              <a:pathLst>
                <a:path w="784313" h="131963">
                  <a:moveTo>
                    <a:pt x="574371" y="0"/>
                  </a:moveTo>
                  <a:lnTo>
                    <a:pt x="6743" y="0"/>
                  </a:lnTo>
                  <a:cubicBezTo>
                    <a:pt x="3990" y="0"/>
                    <a:pt x="1564" y="1811"/>
                    <a:pt x="782" y="4451"/>
                  </a:cubicBezTo>
                  <a:cubicBezTo>
                    <a:pt x="0" y="7091"/>
                    <a:pt x="1048" y="9930"/>
                    <a:pt x="3357" y="11430"/>
                  </a:cubicBezTo>
                  <a:lnTo>
                    <a:pt x="171357" y="120533"/>
                  </a:lnTo>
                  <a:cubicBezTo>
                    <a:pt x="182844" y="127993"/>
                    <a:pt x="196246" y="131963"/>
                    <a:pt x="209943" y="131963"/>
                  </a:cubicBezTo>
                  <a:lnTo>
                    <a:pt x="777571" y="131963"/>
                  </a:lnTo>
                  <a:cubicBezTo>
                    <a:pt x="780324" y="131963"/>
                    <a:pt x="782750" y="130152"/>
                    <a:pt x="783532" y="127512"/>
                  </a:cubicBezTo>
                  <a:cubicBezTo>
                    <a:pt x="784314" y="124873"/>
                    <a:pt x="783266" y="122033"/>
                    <a:pt x="780957" y="120533"/>
                  </a:cubicBezTo>
                  <a:lnTo>
                    <a:pt x="612957" y="11430"/>
                  </a:lnTo>
                  <a:cubicBezTo>
                    <a:pt x="601470" y="3970"/>
                    <a:pt x="588068" y="0"/>
                    <a:pt x="574371" y="0"/>
                  </a:cubicBezTo>
                  <a:close/>
                </a:path>
              </a:pathLst>
            </a:custGeom>
            <a:solidFill>
              <a:srgbClr val="3275C5"/>
            </a:solidFill>
          </p:spPr>
        </p:sp>
        <p:sp>
          <p:nvSpPr>
            <p:cNvPr id="19" name="TextBox 19"/>
            <p:cNvSpPr txBox="1"/>
            <p:nvPr/>
          </p:nvSpPr>
          <p:spPr>
            <a:xfrm>
              <a:off x="101600" y="19050"/>
              <a:ext cx="609600" cy="112913"/>
            </a:xfrm>
            <a:prstGeom prst="rect">
              <a:avLst/>
            </a:prstGeom>
          </p:spPr>
          <p:txBody>
            <a:bodyPr lIns="83282" tIns="83282" rIns="83282" bIns="83282" rtlCol="0" anchor="ctr"/>
            <a:lstStyle/>
            <a:p>
              <a:pPr algn="ctr">
                <a:lnSpc>
                  <a:spcPts val="1993"/>
                </a:lnSpc>
              </a:pPr>
              <a:endParaRPr/>
            </a:p>
          </p:txBody>
        </p:sp>
      </p:grpSp>
      <p:grpSp>
        <p:nvGrpSpPr>
          <p:cNvPr id="20" name="Group 20"/>
          <p:cNvGrpSpPr/>
          <p:nvPr/>
        </p:nvGrpSpPr>
        <p:grpSpPr>
          <a:xfrm>
            <a:off x="16629956" y="508418"/>
            <a:ext cx="3144637" cy="520282"/>
            <a:chOff x="0" y="0"/>
            <a:chExt cx="812800" cy="134478"/>
          </a:xfrm>
        </p:grpSpPr>
        <p:sp>
          <p:nvSpPr>
            <p:cNvPr id="21" name="Freeform 21"/>
            <p:cNvSpPr/>
            <p:nvPr/>
          </p:nvSpPr>
          <p:spPr>
            <a:xfrm>
              <a:off x="26532" y="0"/>
              <a:ext cx="759735" cy="134478"/>
            </a:xfrm>
            <a:custGeom>
              <a:avLst/>
              <a:gdLst/>
              <a:ahLst/>
              <a:cxnLst/>
              <a:rect l="l" t="t" r="r" b="b"/>
              <a:pathLst>
                <a:path w="759735" h="134478">
                  <a:moveTo>
                    <a:pt x="543677" y="0"/>
                  </a:moveTo>
                  <a:lnTo>
                    <a:pt x="12859" y="0"/>
                  </a:lnTo>
                  <a:cubicBezTo>
                    <a:pt x="7628" y="0"/>
                    <a:pt x="3015" y="3429"/>
                    <a:pt x="1508" y="8438"/>
                  </a:cubicBezTo>
                  <a:cubicBezTo>
                    <a:pt x="0" y="13447"/>
                    <a:pt x="1955" y="18853"/>
                    <a:pt x="6317" y="21740"/>
                  </a:cubicBezTo>
                  <a:lnTo>
                    <a:pt x="143819" y="112739"/>
                  </a:lnTo>
                  <a:cubicBezTo>
                    <a:pt x="165244" y="126918"/>
                    <a:pt x="190367" y="134478"/>
                    <a:pt x="216059" y="134478"/>
                  </a:cubicBezTo>
                  <a:lnTo>
                    <a:pt x="746877" y="134478"/>
                  </a:lnTo>
                  <a:cubicBezTo>
                    <a:pt x="752108" y="134478"/>
                    <a:pt x="756721" y="131049"/>
                    <a:pt x="758228" y="126040"/>
                  </a:cubicBezTo>
                  <a:cubicBezTo>
                    <a:pt x="759736" y="121031"/>
                    <a:pt x="757781" y="115626"/>
                    <a:pt x="753419" y="112739"/>
                  </a:cubicBezTo>
                  <a:lnTo>
                    <a:pt x="615917" y="21740"/>
                  </a:lnTo>
                  <a:cubicBezTo>
                    <a:pt x="594492" y="7561"/>
                    <a:pt x="569369" y="0"/>
                    <a:pt x="543677" y="0"/>
                  </a:cubicBezTo>
                  <a:close/>
                </a:path>
              </a:pathLst>
            </a:custGeom>
            <a:solidFill>
              <a:srgbClr val="64CAF4"/>
            </a:solidFill>
          </p:spPr>
        </p:sp>
        <p:sp>
          <p:nvSpPr>
            <p:cNvPr id="22" name="TextBox 22"/>
            <p:cNvSpPr txBox="1"/>
            <p:nvPr/>
          </p:nvSpPr>
          <p:spPr>
            <a:xfrm>
              <a:off x="101600" y="19050"/>
              <a:ext cx="609600" cy="115428"/>
            </a:xfrm>
            <a:prstGeom prst="rect">
              <a:avLst/>
            </a:prstGeom>
          </p:spPr>
          <p:txBody>
            <a:bodyPr lIns="83282" tIns="83282" rIns="83282" bIns="83282" rtlCol="0" anchor="ctr"/>
            <a:lstStyle/>
            <a:p>
              <a:pPr algn="ctr">
                <a:lnSpc>
                  <a:spcPts val="1993"/>
                </a:lnSpc>
              </a:pP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2" name="Freeform 2"/>
          <p:cNvSpPr/>
          <p:nvPr/>
        </p:nvSpPr>
        <p:spPr>
          <a:xfrm flipH="1" flipV="1">
            <a:off x="664926" y="3685782"/>
            <a:ext cx="3011320" cy="1456384"/>
          </a:xfrm>
          <a:custGeom>
            <a:avLst/>
            <a:gdLst/>
            <a:ahLst/>
            <a:cxnLst/>
            <a:rect l="l" t="t" r="r" b="b"/>
            <a:pathLst>
              <a:path w="3011320" h="1456384">
                <a:moveTo>
                  <a:pt x="3011319" y="1456384"/>
                </a:moveTo>
                <a:lnTo>
                  <a:pt x="0" y="1456384"/>
                </a:lnTo>
                <a:lnTo>
                  <a:pt x="0" y="0"/>
                </a:lnTo>
                <a:lnTo>
                  <a:pt x="3011319" y="0"/>
                </a:lnTo>
                <a:lnTo>
                  <a:pt x="3011319" y="1456384"/>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flipV="1">
            <a:off x="4855048" y="5704141"/>
            <a:ext cx="2928683" cy="1416417"/>
          </a:xfrm>
          <a:custGeom>
            <a:avLst/>
            <a:gdLst/>
            <a:ahLst/>
            <a:cxnLst/>
            <a:rect l="l" t="t" r="r" b="b"/>
            <a:pathLst>
              <a:path w="2928683" h="1416417">
                <a:moveTo>
                  <a:pt x="2928683" y="1416417"/>
                </a:moveTo>
                <a:lnTo>
                  <a:pt x="0" y="1416417"/>
                </a:lnTo>
                <a:lnTo>
                  <a:pt x="0" y="0"/>
                </a:lnTo>
                <a:lnTo>
                  <a:pt x="2928683" y="0"/>
                </a:lnTo>
                <a:lnTo>
                  <a:pt x="2928683" y="141641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flipV="1">
            <a:off x="9241398" y="3767520"/>
            <a:ext cx="2842312" cy="1374645"/>
          </a:xfrm>
          <a:custGeom>
            <a:avLst/>
            <a:gdLst/>
            <a:ahLst/>
            <a:cxnLst/>
            <a:rect l="l" t="t" r="r" b="b"/>
            <a:pathLst>
              <a:path w="2842312" h="1374645">
                <a:moveTo>
                  <a:pt x="2842312" y="1374646"/>
                </a:moveTo>
                <a:lnTo>
                  <a:pt x="0" y="1374646"/>
                </a:lnTo>
                <a:lnTo>
                  <a:pt x="0" y="0"/>
                </a:lnTo>
                <a:lnTo>
                  <a:pt x="2842312" y="0"/>
                </a:lnTo>
                <a:lnTo>
                  <a:pt x="2842312" y="137464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flipH="1" flipV="1">
            <a:off x="13635698" y="5794462"/>
            <a:ext cx="3077536" cy="1488408"/>
          </a:xfrm>
          <a:custGeom>
            <a:avLst/>
            <a:gdLst/>
            <a:ahLst/>
            <a:cxnLst/>
            <a:rect l="l" t="t" r="r" b="b"/>
            <a:pathLst>
              <a:path w="3077536" h="1488408">
                <a:moveTo>
                  <a:pt x="3077536" y="1488409"/>
                </a:moveTo>
                <a:lnTo>
                  <a:pt x="0" y="1488409"/>
                </a:lnTo>
                <a:lnTo>
                  <a:pt x="0" y="0"/>
                </a:lnTo>
                <a:lnTo>
                  <a:pt x="3077536" y="0"/>
                </a:lnTo>
                <a:lnTo>
                  <a:pt x="3077536" y="1488409"/>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896083" y="4044136"/>
            <a:ext cx="728664" cy="734002"/>
          </a:xfrm>
          <a:custGeom>
            <a:avLst/>
            <a:gdLst/>
            <a:ahLst/>
            <a:cxnLst/>
            <a:rect l="l" t="t" r="r" b="b"/>
            <a:pathLst>
              <a:path w="728664" h="734002">
                <a:moveTo>
                  <a:pt x="0" y="0"/>
                </a:moveTo>
                <a:lnTo>
                  <a:pt x="728664" y="0"/>
                </a:lnTo>
                <a:lnTo>
                  <a:pt x="728664" y="734002"/>
                </a:lnTo>
                <a:lnTo>
                  <a:pt x="0" y="734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5229487" y="6036817"/>
            <a:ext cx="607026" cy="694104"/>
          </a:xfrm>
          <a:custGeom>
            <a:avLst/>
            <a:gdLst/>
            <a:ahLst/>
            <a:cxnLst/>
            <a:rect l="l" t="t" r="r" b="b"/>
            <a:pathLst>
              <a:path w="607026" h="694104">
                <a:moveTo>
                  <a:pt x="0" y="0"/>
                </a:moveTo>
                <a:lnTo>
                  <a:pt x="607026" y="0"/>
                </a:lnTo>
                <a:lnTo>
                  <a:pt x="607026" y="694104"/>
                </a:lnTo>
                <a:lnTo>
                  <a:pt x="0" y="6941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557889" y="4093429"/>
            <a:ext cx="667546" cy="667546"/>
          </a:xfrm>
          <a:custGeom>
            <a:avLst/>
            <a:gdLst/>
            <a:ahLst/>
            <a:cxnLst/>
            <a:rect l="l" t="t" r="r" b="b"/>
            <a:pathLst>
              <a:path w="667546" h="667546">
                <a:moveTo>
                  <a:pt x="0" y="0"/>
                </a:moveTo>
                <a:lnTo>
                  <a:pt x="667546" y="0"/>
                </a:lnTo>
                <a:lnTo>
                  <a:pt x="667546" y="667546"/>
                </a:lnTo>
                <a:lnTo>
                  <a:pt x="0" y="6675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4040409" y="6173975"/>
            <a:ext cx="665756" cy="668186"/>
          </a:xfrm>
          <a:custGeom>
            <a:avLst/>
            <a:gdLst/>
            <a:ahLst/>
            <a:cxnLst/>
            <a:rect l="l" t="t" r="r" b="b"/>
            <a:pathLst>
              <a:path w="665756" h="668186">
                <a:moveTo>
                  <a:pt x="0" y="0"/>
                </a:moveTo>
                <a:lnTo>
                  <a:pt x="665756" y="0"/>
                </a:lnTo>
                <a:lnTo>
                  <a:pt x="665756" y="668186"/>
                </a:lnTo>
                <a:lnTo>
                  <a:pt x="0" y="6681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328367" y="7711117"/>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TextBox 11"/>
          <p:cNvSpPr txBox="1"/>
          <p:nvPr/>
        </p:nvSpPr>
        <p:spPr>
          <a:xfrm>
            <a:off x="1028700" y="981075"/>
            <a:ext cx="15753089" cy="2595438"/>
          </a:xfrm>
          <a:prstGeom prst="rect">
            <a:avLst/>
          </a:prstGeom>
        </p:spPr>
        <p:txBody>
          <a:bodyPr lIns="0" tIns="0" rIns="0" bIns="0" rtlCol="0" anchor="t">
            <a:spAutoFit/>
          </a:bodyPr>
          <a:lstStyle/>
          <a:p>
            <a:pPr algn="ctr">
              <a:lnSpc>
                <a:spcPts val="3491"/>
              </a:lnSpc>
            </a:pPr>
            <a:r>
              <a:rPr lang="en-US" sz="2493">
                <a:solidFill>
                  <a:srgbClr val="000B5D"/>
                </a:solidFill>
                <a:latin typeface="Open Sans 1 Medium"/>
              </a:rPr>
              <a:t> 1978 ЖЫЛДЫҢ СОҢЫНДА ЖАПОНИЯНЫҢ СЫРТҚЫ САУДА ЖӘНЕ ӨНЕРКӘСІП МИНИСТРЛІГІ ЗИЯТКЕРЛІК ЭЕМ (БЕСІНШІ БУЫН КОМПЬЮТЕРЛЕРІ) ЖОБАСЫН ӘЗІРЛЕУДІ ТАПСЫРДЫ. «V» БУЫН КОМПЬЮТЕРЛЕРІН ҚҰРУ ОРТАЛЫҒЫ АРНАЙЫ ҚҰРЫЛҒАН ТОКИОДАҒЫ ЖАҢА БУЫН ЕСЕПТЕУ ТЕХНИКАСЫ ИНСТИТУТЫ (INSTITUTE FOR NEW GENERATION COMPUTER TECHNOLOGY, ICOT) БОЛДЫ. БҰЛ МАШИНАЛАРДЫҢ ЕРЕКШЕЛІГІ:</a:t>
            </a:r>
          </a:p>
          <a:p>
            <a:pPr algn="ctr">
              <a:lnSpc>
                <a:spcPts val="3347"/>
              </a:lnSpc>
            </a:pPr>
            <a:endParaRPr lang="en-US" sz="2493">
              <a:solidFill>
                <a:srgbClr val="000B5D"/>
              </a:solidFill>
              <a:latin typeface="Open Sans 1 Medium"/>
            </a:endParaRPr>
          </a:p>
        </p:txBody>
      </p:sp>
      <p:sp>
        <p:nvSpPr>
          <p:cNvPr id="12" name="TextBox 12"/>
          <p:cNvSpPr txBox="1"/>
          <p:nvPr/>
        </p:nvSpPr>
        <p:spPr>
          <a:xfrm>
            <a:off x="1057708" y="5334706"/>
            <a:ext cx="2851221" cy="2360295"/>
          </a:xfrm>
          <a:prstGeom prst="rect">
            <a:avLst/>
          </a:prstGeom>
        </p:spPr>
        <p:txBody>
          <a:bodyPr lIns="0" tIns="0" rIns="0" bIns="0" rtlCol="0" anchor="t">
            <a:spAutoFit/>
          </a:bodyPr>
          <a:lstStyle/>
          <a:p>
            <a:pPr algn="l">
              <a:lnSpc>
                <a:spcPts val="3779"/>
              </a:lnSpc>
            </a:pPr>
            <a:r>
              <a:rPr lang="en-US" sz="2699" spc="10">
                <a:solidFill>
                  <a:srgbClr val="000B5D"/>
                </a:solidFill>
                <a:latin typeface="Source Sans Pro"/>
              </a:rPr>
              <a:t> - сөйлеуді, табиғи тілді, суреттерді, және т. б. қабылдау;</a:t>
            </a:r>
          </a:p>
          <a:p>
            <a:pPr algn="l">
              <a:lnSpc>
                <a:spcPts val="3779"/>
              </a:lnSpc>
            </a:pPr>
            <a:endParaRPr lang="en-US" sz="2699" spc="10">
              <a:solidFill>
                <a:srgbClr val="000B5D"/>
              </a:solidFill>
              <a:latin typeface="Source Sans Pro"/>
            </a:endParaRPr>
          </a:p>
        </p:txBody>
      </p:sp>
      <p:sp>
        <p:nvSpPr>
          <p:cNvPr id="13" name="TextBox 13"/>
          <p:cNvSpPr txBox="1"/>
          <p:nvPr/>
        </p:nvSpPr>
        <p:spPr>
          <a:xfrm>
            <a:off x="4855048" y="7408222"/>
            <a:ext cx="3290248" cy="1884045"/>
          </a:xfrm>
          <a:prstGeom prst="rect">
            <a:avLst/>
          </a:prstGeom>
        </p:spPr>
        <p:txBody>
          <a:bodyPr lIns="0" tIns="0" rIns="0" bIns="0" rtlCol="0" anchor="t">
            <a:spAutoFit/>
          </a:bodyPr>
          <a:lstStyle/>
          <a:p>
            <a:pPr algn="l">
              <a:lnSpc>
                <a:spcPts val="3779"/>
              </a:lnSpc>
            </a:pPr>
            <a:r>
              <a:rPr lang="en-US" sz="2699" spc="10">
                <a:solidFill>
                  <a:srgbClr val="000B5D"/>
                </a:solidFill>
                <a:latin typeface="Source Sans Pro"/>
              </a:rPr>
              <a:t> - сөйлеу синтезі және графикалық интерфейс;</a:t>
            </a:r>
          </a:p>
          <a:p>
            <a:pPr algn="l">
              <a:lnSpc>
                <a:spcPts val="3779"/>
              </a:lnSpc>
            </a:pPr>
            <a:endParaRPr lang="en-US" sz="2699" spc="10">
              <a:solidFill>
                <a:srgbClr val="000B5D"/>
              </a:solidFill>
              <a:latin typeface="Source Sans Pro"/>
            </a:endParaRPr>
          </a:p>
        </p:txBody>
      </p:sp>
      <p:sp>
        <p:nvSpPr>
          <p:cNvPr id="14" name="TextBox 14"/>
          <p:cNvSpPr txBox="1"/>
          <p:nvPr/>
        </p:nvSpPr>
        <p:spPr>
          <a:xfrm>
            <a:off x="13840291" y="7647377"/>
            <a:ext cx="3419009" cy="2360295"/>
          </a:xfrm>
          <a:prstGeom prst="rect">
            <a:avLst/>
          </a:prstGeom>
        </p:spPr>
        <p:txBody>
          <a:bodyPr lIns="0" tIns="0" rIns="0" bIns="0" rtlCol="0" anchor="t">
            <a:spAutoFit/>
          </a:bodyPr>
          <a:lstStyle/>
          <a:p>
            <a:pPr algn="l">
              <a:lnSpc>
                <a:spcPts val="3779"/>
              </a:lnSpc>
            </a:pPr>
            <a:r>
              <a:rPr lang="en-US" sz="2699" spc="10">
                <a:solidFill>
                  <a:srgbClr val="000B5D"/>
                </a:solidFill>
                <a:latin typeface="Source Sans Pro"/>
              </a:rPr>
              <a:t> -аралық тілді (HIMIKO) жүзеге асыратын символдық процессор.</a:t>
            </a:r>
          </a:p>
          <a:p>
            <a:pPr algn="l">
              <a:lnSpc>
                <a:spcPts val="3779"/>
              </a:lnSpc>
            </a:pPr>
            <a:endParaRPr lang="en-US" sz="2699" spc="10">
              <a:solidFill>
                <a:srgbClr val="000B5D"/>
              </a:solidFill>
              <a:latin typeface="Source Sans Pro"/>
            </a:endParaRPr>
          </a:p>
        </p:txBody>
      </p:sp>
      <p:sp>
        <p:nvSpPr>
          <p:cNvPr id="15" name="TextBox 15"/>
          <p:cNvSpPr txBox="1"/>
          <p:nvPr/>
        </p:nvSpPr>
        <p:spPr>
          <a:xfrm>
            <a:off x="8984987" y="5380291"/>
            <a:ext cx="3450561" cy="2836545"/>
          </a:xfrm>
          <a:prstGeom prst="rect">
            <a:avLst/>
          </a:prstGeom>
        </p:spPr>
        <p:txBody>
          <a:bodyPr lIns="0" tIns="0" rIns="0" bIns="0" rtlCol="0" anchor="t">
            <a:spAutoFit/>
          </a:bodyPr>
          <a:lstStyle/>
          <a:p>
            <a:pPr algn="l">
              <a:lnSpc>
                <a:spcPts val="3779"/>
              </a:lnSpc>
            </a:pPr>
            <a:r>
              <a:rPr lang="en-US" sz="2699" spc="10">
                <a:solidFill>
                  <a:srgbClr val="000B5D"/>
                </a:solidFill>
                <a:latin typeface="Source Sans Pro"/>
              </a:rPr>
              <a:t> - мәселелерді шешу (мысалы, бағдарламаларды синтездеу және оңтайландыру);</a:t>
            </a:r>
          </a:p>
          <a:p>
            <a:pPr algn="l">
              <a:lnSpc>
                <a:spcPts val="3779"/>
              </a:lnSpc>
            </a:pPr>
            <a:endParaRPr lang="en-US" sz="2699" spc="10">
              <a:solidFill>
                <a:srgbClr val="000B5D"/>
              </a:solidFill>
              <a:latin typeface="Source Sans Pro"/>
            </a:endParaRPr>
          </a:p>
        </p:txBody>
      </p:sp>
      <p:sp>
        <p:nvSpPr>
          <p:cNvPr id="16" name="Freeform 16"/>
          <p:cNvSpPr/>
          <p:nvPr/>
        </p:nvSpPr>
        <p:spPr>
          <a:xfrm flipH="1" flipV="1">
            <a:off x="12866828" y="-976689"/>
            <a:ext cx="5863057" cy="4114800"/>
          </a:xfrm>
          <a:custGeom>
            <a:avLst/>
            <a:gdLst/>
            <a:ahLst/>
            <a:cxnLst/>
            <a:rect l="l" t="t" r="r" b="b"/>
            <a:pathLst>
              <a:path w="5863057" h="4114800">
                <a:moveTo>
                  <a:pt x="5863057" y="4114800"/>
                </a:moveTo>
                <a:lnTo>
                  <a:pt x="0" y="4114800"/>
                </a:lnTo>
                <a:lnTo>
                  <a:pt x="0" y="0"/>
                </a:lnTo>
                <a:lnTo>
                  <a:pt x="5863057" y="0"/>
                </a:lnTo>
                <a:lnTo>
                  <a:pt x="5863057" y="411480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206034" y="-169816"/>
            <a:ext cx="1380097" cy="853151"/>
          </a:xfrm>
          <a:custGeom>
            <a:avLst/>
            <a:gdLst/>
            <a:ahLst/>
            <a:cxnLst/>
            <a:rect l="l" t="t" r="r" b="b"/>
            <a:pathLst>
              <a:path w="1380097" h="853151">
                <a:moveTo>
                  <a:pt x="0" y="0"/>
                </a:moveTo>
                <a:lnTo>
                  <a:pt x="1380098" y="0"/>
                </a:lnTo>
                <a:lnTo>
                  <a:pt x="1380098" y="853151"/>
                </a:lnTo>
                <a:lnTo>
                  <a:pt x="0" y="853151"/>
                </a:lnTo>
                <a:lnTo>
                  <a:pt x="0" y="0"/>
                </a:lnTo>
                <a:close/>
              </a:path>
            </a:pathLst>
          </a:custGeom>
          <a:blipFill>
            <a:blip r:embed="rId14"/>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2" name="Freeform 2"/>
          <p:cNvSpPr/>
          <p:nvPr/>
        </p:nvSpPr>
        <p:spPr>
          <a:xfrm>
            <a:off x="634788" y="2609197"/>
            <a:ext cx="787823" cy="808134"/>
          </a:xfrm>
          <a:custGeom>
            <a:avLst/>
            <a:gdLst/>
            <a:ahLst/>
            <a:cxnLst/>
            <a:rect l="l" t="t" r="r" b="b"/>
            <a:pathLst>
              <a:path w="787823" h="808134">
                <a:moveTo>
                  <a:pt x="0" y="0"/>
                </a:moveTo>
                <a:lnTo>
                  <a:pt x="787824" y="0"/>
                </a:lnTo>
                <a:lnTo>
                  <a:pt x="787824" y="808134"/>
                </a:lnTo>
                <a:lnTo>
                  <a:pt x="0" y="8081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22612" y="3634929"/>
            <a:ext cx="1214936" cy="1058099"/>
          </a:xfrm>
          <a:custGeom>
            <a:avLst/>
            <a:gdLst/>
            <a:ahLst/>
            <a:cxnLst/>
            <a:rect l="l" t="t" r="r" b="b"/>
            <a:pathLst>
              <a:path w="1214936" h="1058099">
                <a:moveTo>
                  <a:pt x="0" y="0"/>
                </a:moveTo>
                <a:lnTo>
                  <a:pt x="1214936" y="0"/>
                </a:lnTo>
                <a:lnTo>
                  <a:pt x="1214936" y="1058099"/>
                </a:lnTo>
                <a:lnTo>
                  <a:pt x="0" y="10580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34788" y="6193509"/>
            <a:ext cx="787823" cy="808134"/>
          </a:xfrm>
          <a:custGeom>
            <a:avLst/>
            <a:gdLst/>
            <a:ahLst/>
            <a:cxnLst/>
            <a:rect l="l" t="t" r="r" b="b"/>
            <a:pathLst>
              <a:path w="787823" h="808134">
                <a:moveTo>
                  <a:pt x="0" y="0"/>
                </a:moveTo>
                <a:lnTo>
                  <a:pt x="787824" y="0"/>
                </a:lnTo>
                <a:lnTo>
                  <a:pt x="787824" y="808133"/>
                </a:lnTo>
                <a:lnTo>
                  <a:pt x="0" y="8081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1054405">
            <a:off x="1911434" y="7515887"/>
            <a:ext cx="1051727" cy="1438930"/>
          </a:xfrm>
          <a:custGeom>
            <a:avLst/>
            <a:gdLst/>
            <a:ahLst/>
            <a:cxnLst/>
            <a:rect l="l" t="t" r="r" b="b"/>
            <a:pathLst>
              <a:path w="1051727" h="1438930">
                <a:moveTo>
                  <a:pt x="0" y="0"/>
                </a:moveTo>
                <a:lnTo>
                  <a:pt x="1051727" y="0"/>
                </a:lnTo>
                <a:lnTo>
                  <a:pt x="1051727" y="1438930"/>
                </a:lnTo>
                <a:lnTo>
                  <a:pt x="0" y="14389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1785523" y="1078718"/>
            <a:ext cx="14716953" cy="1816745"/>
            <a:chOff x="0" y="0"/>
            <a:chExt cx="19622605" cy="2422327"/>
          </a:xfrm>
        </p:grpSpPr>
        <p:sp>
          <p:nvSpPr>
            <p:cNvPr id="7" name="TextBox 7"/>
            <p:cNvSpPr txBox="1"/>
            <p:nvPr/>
          </p:nvSpPr>
          <p:spPr>
            <a:xfrm>
              <a:off x="0" y="142875"/>
              <a:ext cx="19622605" cy="1461731"/>
            </a:xfrm>
            <a:prstGeom prst="rect">
              <a:avLst/>
            </a:prstGeom>
          </p:spPr>
          <p:txBody>
            <a:bodyPr lIns="0" tIns="0" rIns="0" bIns="0" rtlCol="0" anchor="t">
              <a:spAutoFit/>
            </a:bodyPr>
            <a:lstStyle/>
            <a:p>
              <a:pPr algn="ctr">
                <a:lnSpc>
                  <a:spcPts val="4023"/>
                </a:lnSpc>
              </a:pPr>
              <a:r>
                <a:rPr lang="en-US" sz="4624">
                  <a:solidFill>
                    <a:srgbClr val="000B5D"/>
                  </a:solidFill>
                  <a:latin typeface="Open Sans 1 Bold"/>
                </a:rPr>
                <a:t>Тәсілдердің артықшылықтары мен кемшіліктері.</a:t>
              </a:r>
            </a:p>
          </p:txBody>
        </p:sp>
        <p:sp>
          <p:nvSpPr>
            <p:cNvPr id="8" name="TextBox 8"/>
            <p:cNvSpPr txBox="1"/>
            <p:nvPr/>
          </p:nvSpPr>
          <p:spPr>
            <a:xfrm>
              <a:off x="0" y="1372103"/>
              <a:ext cx="19622605" cy="1050224"/>
            </a:xfrm>
            <a:prstGeom prst="rect">
              <a:avLst/>
            </a:prstGeom>
          </p:spPr>
          <p:txBody>
            <a:bodyPr lIns="0" tIns="0" rIns="0" bIns="0" rtlCol="0" anchor="t">
              <a:spAutoFit/>
            </a:bodyPr>
            <a:lstStyle/>
            <a:p>
              <a:pPr algn="ctr">
                <a:lnSpc>
                  <a:spcPts val="6779"/>
                </a:lnSpc>
              </a:pPr>
              <a:endParaRPr/>
            </a:p>
          </p:txBody>
        </p:sp>
      </p:grpSp>
      <p:sp>
        <p:nvSpPr>
          <p:cNvPr id="9" name="TextBox 9"/>
          <p:cNvSpPr txBox="1"/>
          <p:nvPr/>
        </p:nvSpPr>
        <p:spPr>
          <a:xfrm>
            <a:off x="1728892" y="2744023"/>
            <a:ext cx="7962467" cy="481331"/>
          </a:xfrm>
          <a:prstGeom prst="rect">
            <a:avLst/>
          </a:prstGeom>
        </p:spPr>
        <p:txBody>
          <a:bodyPr lIns="0" tIns="0" rIns="0" bIns="0" rtlCol="0" anchor="t">
            <a:spAutoFit/>
          </a:bodyPr>
          <a:lstStyle/>
          <a:p>
            <a:pPr algn="ctr">
              <a:lnSpc>
                <a:spcPts val="3919"/>
              </a:lnSpc>
              <a:spcBef>
                <a:spcPct val="0"/>
              </a:spcBef>
            </a:pPr>
            <a:r>
              <a:rPr lang="en-US" sz="2799">
                <a:solidFill>
                  <a:srgbClr val="000000"/>
                </a:solidFill>
                <a:latin typeface="Open Sans 1 Bold Italics"/>
              </a:rPr>
              <a:t>Логикалық тәсілдің артықшылықтары:</a:t>
            </a:r>
          </a:p>
        </p:txBody>
      </p:sp>
      <p:sp>
        <p:nvSpPr>
          <p:cNvPr id="10" name="TextBox 10"/>
          <p:cNvSpPr txBox="1"/>
          <p:nvPr/>
        </p:nvSpPr>
        <p:spPr>
          <a:xfrm>
            <a:off x="3790127" y="3419007"/>
            <a:ext cx="11195804" cy="1362711"/>
          </a:xfrm>
          <a:prstGeom prst="rect">
            <a:avLst/>
          </a:prstGeom>
        </p:spPr>
        <p:txBody>
          <a:bodyPr lIns="0" tIns="0" rIns="0" bIns="0" rtlCol="0" anchor="t">
            <a:spAutoFit/>
          </a:bodyPr>
          <a:lstStyle/>
          <a:p>
            <a:pPr algn="l">
              <a:lnSpc>
                <a:spcPts val="3639"/>
              </a:lnSpc>
              <a:spcBef>
                <a:spcPct val="0"/>
              </a:spcBef>
            </a:pPr>
            <a:r>
              <a:rPr lang="en-US" sz="2599">
                <a:solidFill>
                  <a:srgbClr val="000000"/>
                </a:solidFill>
                <a:latin typeface="Open Sans 2 Italics"/>
              </a:rPr>
              <a:t>- жүйенің жұмысын салыстырмалы түрде оңай түсіну мүмкіндігі;</a:t>
            </a:r>
          </a:p>
          <a:p>
            <a:pPr algn="l">
              <a:lnSpc>
                <a:spcPts val="3639"/>
              </a:lnSpc>
              <a:spcBef>
                <a:spcPct val="0"/>
              </a:spcBef>
            </a:pPr>
            <a:r>
              <a:rPr lang="en-US" sz="2599">
                <a:solidFill>
                  <a:srgbClr val="000000"/>
                </a:solidFill>
                <a:latin typeface="Open Sans 2 Italics"/>
              </a:rPr>
              <a:t>- жүйенің ойлау процесін табиғи немесе ресми тілде көрсету жеңілдігі;</a:t>
            </a:r>
          </a:p>
          <a:p>
            <a:pPr algn="l">
              <a:lnSpc>
                <a:spcPts val="3639"/>
              </a:lnSpc>
              <a:spcBef>
                <a:spcPct val="0"/>
              </a:spcBef>
            </a:pPr>
            <a:r>
              <a:rPr lang="en-US" sz="2599">
                <a:solidFill>
                  <a:srgbClr val="000000"/>
                </a:solidFill>
                <a:latin typeface="Open Sans 2 Italics"/>
              </a:rPr>
              <a:t>- бірдей жағдайларда жүйенің бірыңғай мінез-құлқына қол жеткізу.</a:t>
            </a:r>
          </a:p>
        </p:txBody>
      </p:sp>
      <p:sp>
        <p:nvSpPr>
          <p:cNvPr id="11" name="TextBox 11"/>
          <p:cNvSpPr txBox="1"/>
          <p:nvPr/>
        </p:nvSpPr>
        <p:spPr>
          <a:xfrm>
            <a:off x="1028700" y="6328335"/>
            <a:ext cx="6600110" cy="481331"/>
          </a:xfrm>
          <a:prstGeom prst="rect">
            <a:avLst/>
          </a:prstGeom>
        </p:spPr>
        <p:txBody>
          <a:bodyPr lIns="0" tIns="0" rIns="0" bIns="0" rtlCol="0" anchor="t">
            <a:spAutoFit/>
          </a:bodyPr>
          <a:lstStyle/>
          <a:p>
            <a:pPr algn="ctr">
              <a:lnSpc>
                <a:spcPts val="3919"/>
              </a:lnSpc>
              <a:spcBef>
                <a:spcPct val="0"/>
              </a:spcBef>
            </a:pPr>
            <a:r>
              <a:rPr lang="en-US" sz="2799">
                <a:solidFill>
                  <a:srgbClr val="000000"/>
                </a:solidFill>
                <a:latin typeface="Open Sans 1 Bold Italics"/>
              </a:rPr>
              <a:t>Бұл тәсілдің кемшіліктері:</a:t>
            </a:r>
          </a:p>
        </p:txBody>
      </p:sp>
      <p:sp>
        <p:nvSpPr>
          <p:cNvPr id="12" name="TextBox 12"/>
          <p:cNvSpPr txBox="1"/>
          <p:nvPr/>
        </p:nvSpPr>
        <p:spPr>
          <a:xfrm>
            <a:off x="3790127" y="7333541"/>
            <a:ext cx="13050202" cy="2277111"/>
          </a:xfrm>
          <a:prstGeom prst="rect">
            <a:avLst/>
          </a:prstGeom>
        </p:spPr>
        <p:txBody>
          <a:bodyPr lIns="0" tIns="0" rIns="0" bIns="0" rtlCol="0" anchor="t">
            <a:spAutoFit/>
          </a:bodyPr>
          <a:lstStyle/>
          <a:p>
            <a:pPr algn="l">
              <a:lnSpc>
                <a:spcPts val="3639"/>
              </a:lnSpc>
            </a:pPr>
            <a:r>
              <a:rPr lang="en-US" sz="2599">
                <a:solidFill>
                  <a:srgbClr val="000000"/>
                </a:solidFill>
                <a:latin typeface="Open Sans 2 Italics"/>
              </a:rPr>
              <a:t>- белгі мен бейнелердің нақты еместігі;</a:t>
            </a:r>
          </a:p>
          <a:p>
            <a:pPr algn="l">
              <a:lnSpc>
                <a:spcPts val="3639"/>
              </a:lnSpc>
            </a:pPr>
            <a:r>
              <a:rPr lang="en-US" sz="2599">
                <a:solidFill>
                  <a:srgbClr val="000000"/>
                </a:solidFill>
                <a:latin typeface="Open Sans 2 Italics"/>
              </a:rPr>
              <a:t>- белгісіздік жағдайында барабар мінез-құлықты іске асырудың қиындығы (білімнің </a:t>
            </a:r>
          </a:p>
          <a:p>
            <a:pPr algn="l">
              <a:lnSpc>
                <a:spcPts val="3639"/>
              </a:lnSpc>
            </a:pPr>
            <a:r>
              <a:rPr lang="en-US" sz="2599">
                <a:solidFill>
                  <a:srgbClr val="000000"/>
                </a:solidFill>
                <a:latin typeface="Open Sans 2 Italics"/>
              </a:rPr>
              <a:t>жетіспеушілігі, деректердің шуылдануы, нақты мақсат емес және т. б.).);</a:t>
            </a:r>
          </a:p>
          <a:p>
            <a:pPr algn="l">
              <a:lnSpc>
                <a:spcPts val="3639"/>
              </a:lnSpc>
            </a:pPr>
            <a:r>
              <a:rPr lang="en-US" sz="2599">
                <a:solidFill>
                  <a:srgbClr val="000000"/>
                </a:solidFill>
                <a:latin typeface="Open Sans 2 Italics"/>
              </a:rPr>
              <a:t>- мәселелерді шешу процесін параллелизациялаудың қиындығы мен тиімсіздігі.</a:t>
            </a:r>
          </a:p>
          <a:p>
            <a:pPr algn="l">
              <a:lnSpc>
                <a:spcPts val="3639"/>
              </a:lnSpc>
              <a:spcBef>
                <a:spcPct val="0"/>
              </a:spcBef>
            </a:pPr>
            <a:endParaRPr lang="en-US" sz="2599">
              <a:solidFill>
                <a:srgbClr val="000000"/>
              </a:solidFill>
              <a:latin typeface="Open Sans 2 Italics"/>
            </a:endParaRPr>
          </a:p>
        </p:txBody>
      </p:sp>
      <p:sp>
        <p:nvSpPr>
          <p:cNvPr id="13" name="Freeform 13"/>
          <p:cNvSpPr/>
          <p:nvPr/>
        </p:nvSpPr>
        <p:spPr>
          <a:xfrm>
            <a:off x="338651" y="-180216"/>
            <a:ext cx="1380097" cy="853151"/>
          </a:xfrm>
          <a:custGeom>
            <a:avLst/>
            <a:gdLst/>
            <a:ahLst/>
            <a:cxnLst/>
            <a:rect l="l" t="t" r="r" b="b"/>
            <a:pathLst>
              <a:path w="1380097" h="853151">
                <a:moveTo>
                  <a:pt x="0" y="0"/>
                </a:moveTo>
                <a:lnTo>
                  <a:pt x="1380098" y="0"/>
                </a:lnTo>
                <a:lnTo>
                  <a:pt x="1380098" y="853151"/>
                </a:lnTo>
                <a:lnTo>
                  <a:pt x="0" y="853151"/>
                </a:lnTo>
                <a:lnTo>
                  <a:pt x="0" y="0"/>
                </a:lnTo>
                <a:close/>
              </a:path>
            </a:pathLst>
          </a:custGeom>
          <a:blipFill>
            <a:blip r:embed="rId8"/>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59300" y="7109187"/>
            <a:ext cx="1028700" cy="3177813"/>
            <a:chOff x="0" y="0"/>
            <a:chExt cx="812800" cy="2510865"/>
          </a:xfrm>
        </p:grpSpPr>
        <p:sp>
          <p:nvSpPr>
            <p:cNvPr id="3" name="Freeform 3"/>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0345E4"/>
            </a:solidFill>
          </p:spPr>
        </p:sp>
        <p:sp>
          <p:nvSpPr>
            <p:cNvPr id="4" name="TextBox 4"/>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7259300" y="0"/>
            <a:ext cx="1028700" cy="1028700"/>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345E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94835" y="0"/>
            <a:ext cx="1694792" cy="10287000"/>
            <a:chOff x="0" y="0"/>
            <a:chExt cx="446365" cy="2709333"/>
          </a:xfrm>
        </p:grpSpPr>
        <p:sp>
          <p:nvSpPr>
            <p:cNvPr id="9" name="Freeform 9"/>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0345E4"/>
            </a:solidFill>
          </p:spPr>
        </p:sp>
        <p:sp>
          <p:nvSpPr>
            <p:cNvPr id="10" name="TextBox 10"/>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2143536" y="786854"/>
            <a:ext cx="1977164" cy="1977164"/>
            <a:chOff x="0" y="0"/>
            <a:chExt cx="812800" cy="812800"/>
          </a:xfrm>
        </p:grpSpPr>
        <p:sp>
          <p:nvSpPr>
            <p:cNvPr id="12" name="Freeform 12"/>
            <p:cNvSpPr/>
            <p:nvPr/>
          </p:nvSpPr>
          <p:spPr>
            <a:xfrm>
              <a:off x="0" y="0"/>
              <a:ext cx="812800" cy="812800"/>
            </a:xfrm>
            <a:custGeom>
              <a:avLst/>
              <a:gdLst/>
              <a:ahLst/>
              <a:cxnLst/>
              <a:rect l="l" t="t" r="r" b="b"/>
              <a:pathLst>
                <a:path w="812800" h="812800">
                  <a:moveTo>
                    <a:pt x="199699" y="0"/>
                  </a:moveTo>
                  <a:lnTo>
                    <a:pt x="613101" y="0"/>
                  </a:lnTo>
                  <a:cubicBezTo>
                    <a:pt x="666064" y="0"/>
                    <a:pt x="716859" y="21040"/>
                    <a:pt x="754309" y="58491"/>
                  </a:cubicBezTo>
                  <a:cubicBezTo>
                    <a:pt x="791760" y="95941"/>
                    <a:pt x="812800" y="146736"/>
                    <a:pt x="812800" y="199699"/>
                  </a:cubicBezTo>
                  <a:lnTo>
                    <a:pt x="812800" y="613101"/>
                  </a:lnTo>
                  <a:cubicBezTo>
                    <a:pt x="812800" y="666064"/>
                    <a:pt x="791760" y="716859"/>
                    <a:pt x="754309" y="754309"/>
                  </a:cubicBezTo>
                  <a:cubicBezTo>
                    <a:pt x="716859" y="791760"/>
                    <a:pt x="666064" y="812800"/>
                    <a:pt x="613101" y="812800"/>
                  </a:cubicBezTo>
                  <a:lnTo>
                    <a:pt x="199699" y="812800"/>
                  </a:lnTo>
                  <a:cubicBezTo>
                    <a:pt x="146736" y="812800"/>
                    <a:pt x="95941" y="791760"/>
                    <a:pt x="58491" y="754309"/>
                  </a:cubicBezTo>
                  <a:cubicBezTo>
                    <a:pt x="21040" y="716859"/>
                    <a:pt x="0" y="666064"/>
                    <a:pt x="0" y="613101"/>
                  </a:cubicBezTo>
                  <a:lnTo>
                    <a:pt x="0" y="199699"/>
                  </a:lnTo>
                  <a:cubicBezTo>
                    <a:pt x="0" y="146736"/>
                    <a:pt x="21040" y="95941"/>
                    <a:pt x="58491" y="58491"/>
                  </a:cubicBezTo>
                  <a:cubicBezTo>
                    <a:pt x="95941" y="21040"/>
                    <a:pt x="146736" y="0"/>
                    <a:pt x="199699" y="0"/>
                  </a:cubicBezTo>
                  <a:close/>
                </a:path>
              </a:pathLst>
            </a:custGeom>
            <a:solidFill>
              <a:srgbClr val="0345E4">
                <a:alpha val="29804"/>
              </a:srgbClr>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2565665" y="165336"/>
            <a:ext cx="5416831" cy="12022429"/>
            <a:chOff x="0" y="0"/>
            <a:chExt cx="2858770" cy="6344920"/>
          </a:xfrm>
        </p:grpSpPr>
        <p:sp>
          <p:nvSpPr>
            <p:cNvPr id="15" name="Freeform 15"/>
            <p:cNvSpPr/>
            <p:nvPr/>
          </p:nvSpPr>
          <p:spPr>
            <a:xfrm>
              <a:off x="0" y="0"/>
              <a:ext cx="2858770" cy="6344920"/>
            </a:xfrm>
            <a:custGeom>
              <a:avLst/>
              <a:gdLst/>
              <a:ahLst/>
              <a:cxnLst/>
              <a:rect l="l" t="t" r="r" b="b"/>
              <a:pathLst>
                <a:path w="2858770" h="6344920">
                  <a:moveTo>
                    <a:pt x="1827530" y="6344920"/>
                  </a:moveTo>
                  <a:lnTo>
                    <a:pt x="0" y="6344920"/>
                  </a:lnTo>
                  <a:lnTo>
                    <a:pt x="0" y="1031240"/>
                  </a:lnTo>
                  <a:cubicBezTo>
                    <a:pt x="0" y="461010"/>
                    <a:pt x="461010" y="0"/>
                    <a:pt x="1031240" y="0"/>
                  </a:cubicBezTo>
                  <a:lnTo>
                    <a:pt x="2858770" y="0"/>
                  </a:lnTo>
                  <a:lnTo>
                    <a:pt x="2858770" y="5313680"/>
                  </a:lnTo>
                  <a:cubicBezTo>
                    <a:pt x="2858770" y="5883910"/>
                    <a:pt x="2397760" y="6344920"/>
                    <a:pt x="1827530" y="6344920"/>
                  </a:cubicBezTo>
                  <a:close/>
                </a:path>
              </a:pathLst>
            </a:custGeom>
            <a:blipFill>
              <a:blip r:embed="rId2"/>
              <a:stretch>
                <a:fillRect l="-113405" r="-119513"/>
              </a:stretch>
            </a:blipFill>
          </p:spPr>
        </p:sp>
      </p:grpSp>
      <p:grpSp>
        <p:nvGrpSpPr>
          <p:cNvPr id="16" name="Group 16"/>
          <p:cNvGrpSpPr/>
          <p:nvPr/>
        </p:nvGrpSpPr>
        <p:grpSpPr>
          <a:xfrm>
            <a:off x="8484493" y="9014056"/>
            <a:ext cx="2545888" cy="254588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0" cap="sq">
              <a:solidFill>
                <a:srgbClr val="0345E4">
                  <a:alpha val="9804"/>
                </a:srgbClr>
              </a:solidFill>
              <a:prstDash val="solid"/>
              <a:miter/>
            </a:ln>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964120" y="1527901"/>
            <a:ext cx="993100" cy="960598"/>
          </a:xfrm>
          <a:custGeom>
            <a:avLst/>
            <a:gdLst/>
            <a:ahLst/>
            <a:cxnLst/>
            <a:rect l="l" t="t" r="r" b="b"/>
            <a:pathLst>
              <a:path w="993100" h="960598">
                <a:moveTo>
                  <a:pt x="0" y="0"/>
                </a:moveTo>
                <a:lnTo>
                  <a:pt x="993100" y="0"/>
                </a:lnTo>
                <a:lnTo>
                  <a:pt x="993100" y="960598"/>
                </a:lnTo>
                <a:lnTo>
                  <a:pt x="0" y="9605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TextBox 20"/>
          <p:cNvSpPr txBox="1"/>
          <p:nvPr/>
        </p:nvSpPr>
        <p:spPr>
          <a:xfrm>
            <a:off x="1821478" y="3350357"/>
            <a:ext cx="9893121" cy="6405906"/>
          </a:xfrm>
          <a:prstGeom prst="rect">
            <a:avLst/>
          </a:prstGeom>
        </p:spPr>
        <p:txBody>
          <a:bodyPr lIns="0" tIns="0" rIns="0" bIns="0" rtlCol="0" anchor="t">
            <a:spAutoFit/>
          </a:bodyPr>
          <a:lstStyle/>
          <a:p>
            <a:pPr algn="l">
              <a:lnSpc>
                <a:spcPts val="3393"/>
              </a:lnSpc>
              <a:spcBef>
                <a:spcPct val="0"/>
              </a:spcBef>
            </a:pPr>
            <a:endParaRPr/>
          </a:p>
          <a:p>
            <a:pPr algn="l">
              <a:lnSpc>
                <a:spcPts val="3393"/>
              </a:lnSpc>
              <a:spcBef>
                <a:spcPct val="0"/>
              </a:spcBef>
            </a:pPr>
            <a:r>
              <a:rPr lang="en-US" sz="2423">
                <a:solidFill>
                  <a:srgbClr val="000B5D"/>
                </a:solidFill>
                <a:latin typeface="Open Sans 2 Italics"/>
              </a:rPr>
              <a:t>бейімделудің қарапайым алгоритмдерін және жасанды нейрондық желі құрылымының ерекшеліктерін белгілеу, шешілетін тапсырмаға сәйкес келетін күрделі және жеткілікті мінез-құлықты реттейтін жүйені алу мүмкіндігі (мүмкін болуы, иллюзия);</a:t>
            </a:r>
          </a:p>
          <a:p>
            <a:pPr algn="l">
              <a:lnSpc>
                <a:spcPts val="3393"/>
              </a:lnSpc>
              <a:spcBef>
                <a:spcPct val="0"/>
              </a:spcBef>
            </a:pPr>
            <a:r>
              <a:rPr lang="en-US" sz="2423">
                <a:solidFill>
                  <a:srgbClr val="000B5D"/>
                </a:solidFill>
                <a:latin typeface="Open Sans 2 Italics"/>
              </a:rPr>
              <a:t>желінің өміршеңдігі (аппараттық іске асыру жағдайында), яғни желі элементтері істен шыққан кезде мәселені шешудің қолайлы тиімділігін сақтау мүмкіндігі, артықшылығы есебінен қол жеткізіледі;</a:t>
            </a:r>
          </a:p>
          <a:p>
            <a:pPr algn="l">
              <a:lnSpc>
                <a:spcPts val="3393"/>
              </a:lnSpc>
              <a:spcBef>
                <a:spcPct val="0"/>
              </a:spcBef>
            </a:pPr>
            <a:r>
              <a:rPr lang="en-US" sz="2423">
                <a:solidFill>
                  <a:srgbClr val="000B5D"/>
                </a:solidFill>
                <a:latin typeface="Open Sans 2 Italics"/>
              </a:rPr>
              <a:t>толық емес немесе шулы ақпарат жағдайында (бағдарламалық жасақтаманы іске асыру кезінде) сәтті жұмыс, сонымен қатар резервтің есебінен қол жеткізіледі.</a:t>
            </a:r>
          </a:p>
          <a:p>
            <a:pPr algn="l">
              <a:lnSpc>
                <a:spcPts val="3393"/>
              </a:lnSpc>
              <a:spcBef>
                <a:spcPct val="0"/>
              </a:spcBef>
            </a:pPr>
            <a:r>
              <a:rPr lang="en-US" sz="2423">
                <a:solidFill>
                  <a:srgbClr val="000B5D"/>
                </a:solidFill>
                <a:latin typeface="Open Sans 2 Italics"/>
              </a:rPr>
              <a:t>Нейрокибернетикалық тәсілдің кемшіліктері - логикалық тәсілдің артықшылықтарының болмауы.</a:t>
            </a:r>
          </a:p>
        </p:txBody>
      </p:sp>
      <p:sp>
        <p:nvSpPr>
          <p:cNvPr id="21" name="Freeform 21"/>
          <p:cNvSpPr/>
          <p:nvPr/>
        </p:nvSpPr>
        <p:spPr>
          <a:xfrm>
            <a:off x="782756" y="4351881"/>
            <a:ext cx="677914" cy="791619"/>
          </a:xfrm>
          <a:custGeom>
            <a:avLst/>
            <a:gdLst/>
            <a:ahLst/>
            <a:cxnLst/>
            <a:rect l="l" t="t" r="r" b="b"/>
            <a:pathLst>
              <a:path w="677914" h="791619">
                <a:moveTo>
                  <a:pt x="0" y="0"/>
                </a:moveTo>
                <a:lnTo>
                  <a:pt x="677914" y="0"/>
                </a:lnTo>
                <a:lnTo>
                  <a:pt x="677914" y="791619"/>
                </a:lnTo>
                <a:lnTo>
                  <a:pt x="0" y="7916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2" name="TextBox 22"/>
          <p:cNvSpPr txBox="1"/>
          <p:nvPr/>
        </p:nvSpPr>
        <p:spPr>
          <a:xfrm>
            <a:off x="2448278" y="1380548"/>
            <a:ext cx="8405609" cy="1526541"/>
          </a:xfrm>
          <a:prstGeom prst="rect">
            <a:avLst/>
          </a:prstGeom>
        </p:spPr>
        <p:txBody>
          <a:bodyPr lIns="0" tIns="0" rIns="0" bIns="0" rtlCol="0" anchor="t">
            <a:spAutoFit/>
          </a:bodyPr>
          <a:lstStyle/>
          <a:p>
            <a:pPr algn="ctr">
              <a:lnSpc>
                <a:spcPts val="4059"/>
              </a:lnSpc>
              <a:spcBef>
                <a:spcPct val="0"/>
              </a:spcBef>
            </a:pPr>
            <a:r>
              <a:rPr lang="en-US" sz="2899">
                <a:solidFill>
                  <a:srgbClr val="000B5D"/>
                </a:solidFill>
                <a:latin typeface="Open Sans 2 Bold Italics"/>
              </a:rPr>
              <a:t>Нейрокибернетикалық тәсілдің артықшылығы - логикалық тәсілге тән кемшіліктердің болмауы:</a:t>
            </a:r>
          </a:p>
        </p:txBody>
      </p:sp>
      <p:sp>
        <p:nvSpPr>
          <p:cNvPr id="23" name="Freeform 23"/>
          <p:cNvSpPr/>
          <p:nvPr/>
        </p:nvSpPr>
        <p:spPr>
          <a:xfrm>
            <a:off x="782756" y="6176551"/>
            <a:ext cx="677914" cy="791619"/>
          </a:xfrm>
          <a:custGeom>
            <a:avLst/>
            <a:gdLst/>
            <a:ahLst/>
            <a:cxnLst/>
            <a:rect l="l" t="t" r="r" b="b"/>
            <a:pathLst>
              <a:path w="677914" h="791619">
                <a:moveTo>
                  <a:pt x="0" y="0"/>
                </a:moveTo>
                <a:lnTo>
                  <a:pt x="677914" y="0"/>
                </a:lnTo>
                <a:lnTo>
                  <a:pt x="677914" y="791619"/>
                </a:lnTo>
                <a:lnTo>
                  <a:pt x="0" y="7916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a:off x="782756" y="7711120"/>
            <a:ext cx="677914" cy="791619"/>
          </a:xfrm>
          <a:custGeom>
            <a:avLst/>
            <a:gdLst/>
            <a:ahLst/>
            <a:cxnLst/>
            <a:rect l="l" t="t" r="r" b="b"/>
            <a:pathLst>
              <a:path w="677914" h="791619">
                <a:moveTo>
                  <a:pt x="0" y="0"/>
                </a:moveTo>
                <a:lnTo>
                  <a:pt x="677914" y="0"/>
                </a:lnTo>
                <a:lnTo>
                  <a:pt x="677914" y="791619"/>
                </a:lnTo>
                <a:lnTo>
                  <a:pt x="0" y="7916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5" name="Freeform 25"/>
          <p:cNvSpPr/>
          <p:nvPr/>
        </p:nvSpPr>
        <p:spPr>
          <a:xfrm>
            <a:off x="770621" y="8964644"/>
            <a:ext cx="677914" cy="791619"/>
          </a:xfrm>
          <a:custGeom>
            <a:avLst/>
            <a:gdLst/>
            <a:ahLst/>
            <a:cxnLst/>
            <a:rect l="l" t="t" r="r" b="b"/>
            <a:pathLst>
              <a:path w="677914" h="791619">
                <a:moveTo>
                  <a:pt x="0" y="0"/>
                </a:moveTo>
                <a:lnTo>
                  <a:pt x="677915" y="0"/>
                </a:lnTo>
                <a:lnTo>
                  <a:pt x="677915" y="791619"/>
                </a:lnTo>
                <a:lnTo>
                  <a:pt x="0" y="7916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Freeform 26"/>
          <p:cNvSpPr/>
          <p:nvPr/>
        </p:nvSpPr>
        <p:spPr>
          <a:xfrm>
            <a:off x="770621" y="-66297"/>
            <a:ext cx="1380097" cy="853151"/>
          </a:xfrm>
          <a:custGeom>
            <a:avLst/>
            <a:gdLst/>
            <a:ahLst/>
            <a:cxnLst/>
            <a:rect l="l" t="t" r="r" b="b"/>
            <a:pathLst>
              <a:path w="1380097" h="853151">
                <a:moveTo>
                  <a:pt x="0" y="0"/>
                </a:moveTo>
                <a:lnTo>
                  <a:pt x="1380098" y="0"/>
                </a:lnTo>
                <a:lnTo>
                  <a:pt x="1380098" y="853151"/>
                </a:lnTo>
                <a:lnTo>
                  <a:pt x="0" y="853151"/>
                </a:lnTo>
                <a:lnTo>
                  <a:pt x="0" y="0"/>
                </a:lnTo>
                <a:close/>
              </a:path>
            </a:pathLst>
          </a:custGeom>
          <a:blipFill>
            <a:blip r:embed="rId7"/>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grpSp>
        <p:nvGrpSpPr>
          <p:cNvPr id="2" name="Group 2"/>
          <p:cNvGrpSpPr/>
          <p:nvPr/>
        </p:nvGrpSpPr>
        <p:grpSpPr>
          <a:xfrm>
            <a:off x="8167981" y="2835940"/>
            <a:ext cx="9908725" cy="6839013"/>
            <a:chOff x="0" y="0"/>
            <a:chExt cx="2749991" cy="1898047"/>
          </a:xfrm>
        </p:grpSpPr>
        <p:sp>
          <p:nvSpPr>
            <p:cNvPr id="3" name="Freeform 3"/>
            <p:cNvSpPr/>
            <p:nvPr/>
          </p:nvSpPr>
          <p:spPr>
            <a:xfrm>
              <a:off x="0" y="0"/>
              <a:ext cx="2749990" cy="1898047"/>
            </a:xfrm>
            <a:custGeom>
              <a:avLst/>
              <a:gdLst/>
              <a:ahLst/>
              <a:cxnLst/>
              <a:rect l="l" t="t" r="r" b="b"/>
              <a:pathLst>
                <a:path w="2749990" h="1898047">
                  <a:moveTo>
                    <a:pt x="26565" y="0"/>
                  </a:moveTo>
                  <a:lnTo>
                    <a:pt x="2723425" y="0"/>
                  </a:lnTo>
                  <a:cubicBezTo>
                    <a:pt x="2730471" y="0"/>
                    <a:pt x="2737228" y="2799"/>
                    <a:pt x="2742210" y="7781"/>
                  </a:cubicBezTo>
                  <a:cubicBezTo>
                    <a:pt x="2747192" y="12763"/>
                    <a:pt x="2749990" y="19520"/>
                    <a:pt x="2749990" y="26565"/>
                  </a:cubicBezTo>
                  <a:lnTo>
                    <a:pt x="2749990" y="1871482"/>
                  </a:lnTo>
                  <a:cubicBezTo>
                    <a:pt x="2749990" y="1878527"/>
                    <a:pt x="2747192" y="1885284"/>
                    <a:pt x="2742210" y="1890266"/>
                  </a:cubicBezTo>
                  <a:cubicBezTo>
                    <a:pt x="2737228" y="1895248"/>
                    <a:pt x="2730471" y="1898047"/>
                    <a:pt x="2723425" y="1898047"/>
                  </a:cubicBezTo>
                  <a:lnTo>
                    <a:pt x="26565" y="1898047"/>
                  </a:lnTo>
                  <a:cubicBezTo>
                    <a:pt x="19520" y="1898047"/>
                    <a:pt x="12763" y="1895248"/>
                    <a:pt x="7781" y="1890266"/>
                  </a:cubicBezTo>
                  <a:cubicBezTo>
                    <a:pt x="2799" y="1885284"/>
                    <a:pt x="0" y="1878527"/>
                    <a:pt x="0" y="1871482"/>
                  </a:cubicBezTo>
                  <a:lnTo>
                    <a:pt x="0" y="26565"/>
                  </a:lnTo>
                  <a:cubicBezTo>
                    <a:pt x="0" y="19520"/>
                    <a:pt x="2799" y="12763"/>
                    <a:pt x="7781" y="7781"/>
                  </a:cubicBezTo>
                  <a:cubicBezTo>
                    <a:pt x="12763" y="2799"/>
                    <a:pt x="19520" y="0"/>
                    <a:pt x="26565" y="0"/>
                  </a:cubicBezTo>
                  <a:close/>
                </a:path>
              </a:pathLst>
            </a:custGeom>
            <a:solidFill>
              <a:srgbClr val="000B5D"/>
            </a:solidFill>
            <a:ln w="95250" cap="rnd">
              <a:solidFill>
                <a:srgbClr val="FFDE59"/>
              </a:solidFill>
              <a:prstDash val="solid"/>
              <a:round/>
            </a:ln>
          </p:spPr>
        </p:sp>
        <p:sp>
          <p:nvSpPr>
            <p:cNvPr id="4" name="TextBox 4"/>
            <p:cNvSpPr txBox="1"/>
            <p:nvPr/>
          </p:nvSpPr>
          <p:spPr>
            <a:xfrm>
              <a:off x="0" y="-28575"/>
              <a:ext cx="2749991" cy="1926622"/>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9150630"/>
            <a:ext cx="7315200" cy="4014216"/>
          </a:xfrm>
          <a:custGeom>
            <a:avLst/>
            <a:gdLst/>
            <a:ahLst/>
            <a:cxnLst/>
            <a:rect l="l" t="t" r="r" b="b"/>
            <a:pathLst>
              <a:path w="7315200" h="4014216">
                <a:moveTo>
                  <a:pt x="0" y="0"/>
                </a:moveTo>
                <a:lnTo>
                  <a:pt x="7315200" y="0"/>
                </a:lnTo>
                <a:lnTo>
                  <a:pt x="7315200" y="4014216"/>
                </a:lnTo>
                <a:lnTo>
                  <a:pt x="0" y="40142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4230722" y="-311370"/>
            <a:ext cx="5081895" cy="1994644"/>
          </a:xfrm>
          <a:custGeom>
            <a:avLst/>
            <a:gdLst/>
            <a:ahLst/>
            <a:cxnLst/>
            <a:rect l="l" t="t" r="r" b="b"/>
            <a:pathLst>
              <a:path w="5081895" h="1994644">
                <a:moveTo>
                  <a:pt x="0" y="0"/>
                </a:moveTo>
                <a:lnTo>
                  <a:pt x="5081895" y="0"/>
                </a:lnTo>
                <a:lnTo>
                  <a:pt x="5081895" y="1994643"/>
                </a:lnTo>
                <a:lnTo>
                  <a:pt x="0" y="1994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228600" y="3261534"/>
            <a:ext cx="8115300" cy="2405479"/>
          </a:xfrm>
          <a:prstGeom prst="rect">
            <a:avLst/>
          </a:prstGeom>
        </p:spPr>
        <p:txBody>
          <a:bodyPr lIns="0" tIns="0" rIns="0" bIns="0" rtlCol="0" anchor="t">
            <a:spAutoFit/>
          </a:bodyPr>
          <a:lstStyle/>
          <a:p>
            <a:pPr algn="l">
              <a:lnSpc>
                <a:spcPts val="4714"/>
              </a:lnSpc>
            </a:pPr>
            <a:r>
              <a:rPr lang="en-US" sz="4963">
                <a:solidFill>
                  <a:srgbClr val="000B5D"/>
                </a:solidFill>
                <a:latin typeface="Open Sans 1 Bold Italics"/>
              </a:rPr>
              <a:t> ЖАСАНДЫ ЗИЯТКЕРЛІК (ИНТЕЛЛЕКТУАЛДЫ) ЖҮЙЕЛЕРДІҢ ТҮРЛЕРІ:</a:t>
            </a:r>
          </a:p>
          <a:p>
            <a:pPr algn="l">
              <a:lnSpc>
                <a:spcPts val="4714"/>
              </a:lnSpc>
            </a:pPr>
            <a:endParaRPr lang="en-US" sz="4963">
              <a:solidFill>
                <a:srgbClr val="000B5D"/>
              </a:solidFill>
              <a:latin typeface="Open Sans 1 Bold Italics"/>
            </a:endParaRPr>
          </a:p>
        </p:txBody>
      </p:sp>
      <p:grpSp>
        <p:nvGrpSpPr>
          <p:cNvPr id="8" name="Group 8"/>
          <p:cNvGrpSpPr/>
          <p:nvPr/>
        </p:nvGrpSpPr>
        <p:grpSpPr>
          <a:xfrm>
            <a:off x="9144000" y="-2924101"/>
            <a:ext cx="6080536" cy="5225461"/>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B5D">
                <a:alpha val="40000"/>
              </a:srgbClr>
            </a:solidFill>
          </p:spPr>
        </p:sp>
        <p:sp>
          <p:nvSpPr>
            <p:cNvPr id="10" name="TextBox 10"/>
            <p:cNvSpPr txBox="1"/>
            <p:nvPr/>
          </p:nvSpPr>
          <p:spPr>
            <a:xfrm>
              <a:off x="114300" y="-28575"/>
              <a:ext cx="584200" cy="727075"/>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0444345" y="-2635658"/>
            <a:ext cx="6087287" cy="5271316"/>
            <a:chOff x="0" y="0"/>
            <a:chExt cx="4282440" cy="3708400"/>
          </a:xfrm>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a:stretch>
                <a:fillRect l="-14263" r="-14263"/>
              </a:stretch>
            </a:blipFill>
          </p:spPr>
        </p:sp>
      </p:grpSp>
      <p:sp>
        <p:nvSpPr>
          <p:cNvPr id="13" name="Freeform 13"/>
          <p:cNvSpPr/>
          <p:nvPr/>
        </p:nvSpPr>
        <p:spPr>
          <a:xfrm>
            <a:off x="8399389" y="3555404"/>
            <a:ext cx="9445909" cy="5283932"/>
          </a:xfrm>
          <a:custGeom>
            <a:avLst/>
            <a:gdLst/>
            <a:ahLst/>
            <a:cxnLst/>
            <a:rect l="l" t="t" r="r" b="b"/>
            <a:pathLst>
              <a:path w="9445909" h="5283932">
                <a:moveTo>
                  <a:pt x="0" y="0"/>
                </a:moveTo>
                <a:lnTo>
                  <a:pt x="9445909" y="0"/>
                </a:lnTo>
                <a:lnTo>
                  <a:pt x="9445909" y="5283932"/>
                </a:lnTo>
                <a:lnTo>
                  <a:pt x="0" y="5283932"/>
                </a:lnTo>
                <a:lnTo>
                  <a:pt x="0" y="0"/>
                </a:lnTo>
                <a:close/>
              </a:path>
            </a:pathLst>
          </a:custGeom>
          <a:blipFill>
            <a:blip r:embed="rId7"/>
            <a:stretch>
              <a:fillRect t="-2362" b="-2362"/>
            </a:stretch>
          </a:blipFill>
        </p:spPr>
      </p:sp>
      <p:sp>
        <p:nvSpPr>
          <p:cNvPr id="14" name="Freeform 14"/>
          <p:cNvSpPr/>
          <p:nvPr/>
        </p:nvSpPr>
        <p:spPr>
          <a:xfrm>
            <a:off x="455394" y="175549"/>
            <a:ext cx="1380097" cy="853151"/>
          </a:xfrm>
          <a:custGeom>
            <a:avLst/>
            <a:gdLst/>
            <a:ahLst/>
            <a:cxnLst/>
            <a:rect l="l" t="t" r="r" b="b"/>
            <a:pathLst>
              <a:path w="1380097" h="853151">
                <a:moveTo>
                  <a:pt x="0" y="0"/>
                </a:moveTo>
                <a:lnTo>
                  <a:pt x="1380097" y="0"/>
                </a:lnTo>
                <a:lnTo>
                  <a:pt x="1380097" y="853151"/>
                </a:lnTo>
                <a:lnTo>
                  <a:pt x="0" y="853151"/>
                </a:lnTo>
                <a:lnTo>
                  <a:pt x="0" y="0"/>
                </a:lnTo>
                <a:close/>
              </a:path>
            </a:pathLst>
          </a:custGeom>
          <a:blipFill>
            <a:blip r:embed="rId8"/>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grpSp>
        <p:nvGrpSpPr>
          <p:cNvPr id="2" name="Group 2"/>
          <p:cNvGrpSpPr/>
          <p:nvPr/>
        </p:nvGrpSpPr>
        <p:grpSpPr>
          <a:xfrm>
            <a:off x="11766518" y="4473204"/>
            <a:ext cx="9491350" cy="8156629"/>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1B70E1">
                    <a:alpha val="40000"/>
                  </a:srgbClr>
                </a:gs>
                <a:gs pos="100000">
                  <a:srgbClr val="9CF4F8">
                    <a:alpha val="40000"/>
                  </a:srgbClr>
                </a:gs>
              </a:gsLst>
              <a:lin ang="0"/>
            </a:gradFill>
          </p:spPr>
        </p:sp>
        <p:sp>
          <p:nvSpPr>
            <p:cNvPr id="4" name="TextBox 4"/>
            <p:cNvSpPr txBox="1"/>
            <p:nvPr/>
          </p:nvSpPr>
          <p:spPr>
            <a:xfrm>
              <a:off x="114300" y="-28575"/>
              <a:ext cx="584200" cy="72707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010994" y="-4293026"/>
            <a:ext cx="18092203" cy="6900336"/>
            <a:chOff x="0" y="0"/>
            <a:chExt cx="1549341" cy="590916"/>
          </a:xfrm>
        </p:grpSpPr>
        <p:sp>
          <p:nvSpPr>
            <p:cNvPr id="6" name="Freeform 6"/>
            <p:cNvSpPr/>
            <p:nvPr/>
          </p:nvSpPr>
          <p:spPr>
            <a:xfrm>
              <a:off x="0" y="0"/>
              <a:ext cx="1549341" cy="590916"/>
            </a:xfrm>
            <a:custGeom>
              <a:avLst/>
              <a:gdLst/>
              <a:ahLst/>
              <a:cxnLst/>
              <a:rect l="l" t="t" r="r" b="b"/>
              <a:pathLst>
                <a:path w="1549341" h="590916">
                  <a:moveTo>
                    <a:pt x="1549341" y="295458"/>
                  </a:moveTo>
                  <a:lnTo>
                    <a:pt x="1346141" y="590916"/>
                  </a:lnTo>
                  <a:lnTo>
                    <a:pt x="203200" y="590916"/>
                  </a:lnTo>
                  <a:lnTo>
                    <a:pt x="0" y="295458"/>
                  </a:lnTo>
                  <a:lnTo>
                    <a:pt x="203200" y="0"/>
                  </a:lnTo>
                  <a:lnTo>
                    <a:pt x="1346141" y="0"/>
                  </a:lnTo>
                  <a:lnTo>
                    <a:pt x="1549341" y="295458"/>
                  </a:lnTo>
                  <a:close/>
                </a:path>
              </a:pathLst>
            </a:custGeom>
            <a:gradFill rotWithShape="1">
              <a:gsLst>
                <a:gs pos="0">
                  <a:srgbClr val="1B70E1">
                    <a:alpha val="40000"/>
                  </a:srgbClr>
                </a:gs>
                <a:gs pos="100000">
                  <a:srgbClr val="9CF4F8">
                    <a:alpha val="40000"/>
                  </a:srgbClr>
                </a:gs>
              </a:gsLst>
              <a:lin ang="0"/>
            </a:gradFill>
          </p:spPr>
        </p:sp>
        <p:sp>
          <p:nvSpPr>
            <p:cNvPr id="7" name="TextBox 7"/>
            <p:cNvSpPr txBox="1"/>
            <p:nvPr/>
          </p:nvSpPr>
          <p:spPr>
            <a:xfrm>
              <a:off x="114300" y="-28575"/>
              <a:ext cx="1320741" cy="619491"/>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2324134" y="1434972"/>
            <a:ext cx="9870332" cy="8547263"/>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29974"/>
              </a:stretch>
            </a:blipFill>
          </p:spPr>
        </p:sp>
      </p:grpSp>
      <p:grpSp>
        <p:nvGrpSpPr>
          <p:cNvPr id="10" name="Group 10"/>
          <p:cNvGrpSpPr/>
          <p:nvPr/>
        </p:nvGrpSpPr>
        <p:grpSpPr>
          <a:xfrm rot="5400000">
            <a:off x="303133" y="3007123"/>
            <a:ext cx="396216" cy="299520"/>
            <a:chOff x="0" y="0"/>
            <a:chExt cx="812800" cy="614437"/>
          </a:xfrm>
        </p:grpSpPr>
        <p:sp>
          <p:nvSpPr>
            <p:cNvPr id="11" name="Freeform 11"/>
            <p:cNvSpPr/>
            <p:nvPr/>
          </p:nvSpPr>
          <p:spPr>
            <a:xfrm>
              <a:off x="0" y="0"/>
              <a:ext cx="812800" cy="614437"/>
            </a:xfrm>
            <a:custGeom>
              <a:avLst/>
              <a:gdLst/>
              <a:ahLst/>
              <a:cxnLst/>
              <a:rect l="l" t="t" r="r" b="b"/>
              <a:pathLst>
                <a:path w="812800" h="614437">
                  <a:moveTo>
                    <a:pt x="406400" y="0"/>
                  </a:moveTo>
                  <a:lnTo>
                    <a:pt x="812800" y="614437"/>
                  </a:lnTo>
                  <a:lnTo>
                    <a:pt x="0" y="614437"/>
                  </a:lnTo>
                  <a:lnTo>
                    <a:pt x="406400" y="0"/>
                  </a:lnTo>
                  <a:close/>
                </a:path>
              </a:pathLst>
            </a:custGeom>
            <a:solidFill>
              <a:srgbClr val="000000"/>
            </a:solidFill>
          </p:spPr>
        </p:sp>
        <p:sp>
          <p:nvSpPr>
            <p:cNvPr id="12" name="TextBox 12"/>
            <p:cNvSpPr txBox="1"/>
            <p:nvPr/>
          </p:nvSpPr>
          <p:spPr>
            <a:xfrm>
              <a:off x="127000" y="256699"/>
              <a:ext cx="558800" cy="313849"/>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2858594" y="-4140626"/>
            <a:ext cx="18092203" cy="6547911"/>
            <a:chOff x="0" y="0"/>
            <a:chExt cx="1549341" cy="560736"/>
          </a:xfrm>
        </p:grpSpPr>
        <p:sp>
          <p:nvSpPr>
            <p:cNvPr id="14" name="Freeform 14"/>
            <p:cNvSpPr/>
            <p:nvPr/>
          </p:nvSpPr>
          <p:spPr>
            <a:xfrm>
              <a:off x="0" y="0"/>
              <a:ext cx="1549341" cy="560736"/>
            </a:xfrm>
            <a:custGeom>
              <a:avLst/>
              <a:gdLst/>
              <a:ahLst/>
              <a:cxnLst/>
              <a:rect l="l" t="t" r="r" b="b"/>
              <a:pathLst>
                <a:path w="1549341" h="560736">
                  <a:moveTo>
                    <a:pt x="1549341" y="280368"/>
                  </a:moveTo>
                  <a:lnTo>
                    <a:pt x="1346141" y="560736"/>
                  </a:lnTo>
                  <a:lnTo>
                    <a:pt x="203200" y="560736"/>
                  </a:lnTo>
                  <a:lnTo>
                    <a:pt x="0" y="280368"/>
                  </a:lnTo>
                  <a:lnTo>
                    <a:pt x="203200" y="0"/>
                  </a:lnTo>
                  <a:lnTo>
                    <a:pt x="1346141" y="0"/>
                  </a:lnTo>
                  <a:lnTo>
                    <a:pt x="1549341" y="280368"/>
                  </a:lnTo>
                  <a:close/>
                </a:path>
              </a:pathLst>
            </a:custGeom>
            <a:solidFill>
              <a:srgbClr val="000000">
                <a:alpha val="0"/>
              </a:srgbClr>
            </a:solidFill>
            <a:ln w="85725" cap="sq">
              <a:solidFill>
                <a:srgbClr val="000000">
                  <a:alpha val="40000"/>
                </a:srgbClr>
              </a:solidFill>
              <a:prstDash val="solid"/>
              <a:miter/>
            </a:ln>
          </p:spPr>
        </p:sp>
        <p:sp>
          <p:nvSpPr>
            <p:cNvPr id="15" name="TextBox 15"/>
            <p:cNvSpPr txBox="1"/>
            <p:nvPr/>
          </p:nvSpPr>
          <p:spPr>
            <a:xfrm>
              <a:off x="114300" y="-28575"/>
              <a:ext cx="1320741" cy="589311"/>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1406671" y="1326858"/>
            <a:ext cx="11556774" cy="1231184"/>
          </a:xfrm>
          <a:prstGeom prst="rect">
            <a:avLst/>
          </a:prstGeom>
        </p:spPr>
        <p:txBody>
          <a:bodyPr lIns="0" tIns="0" rIns="0" bIns="0" rtlCol="0" anchor="t">
            <a:spAutoFit/>
          </a:bodyPr>
          <a:lstStyle/>
          <a:p>
            <a:pPr algn="l">
              <a:lnSpc>
                <a:spcPts val="4206"/>
              </a:lnSpc>
            </a:pPr>
            <a:r>
              <a:rPr lang="en-US" sz="4427">
                <a:solidFill>
                  <a:srgbClr val="000B5D"/>
                </a:solidFill>
                <a:latin typeface="Chau Philomene"/>
              </a:rPr>
              <a:t>ЖАСАНДЫ ЗИЯТКЕРЛІК ЖҮЙЕ ТҮРЛЕРІ</a:t>
            </a:r>
          </a:p>
          <a:p>
            <a:pPr algn="l">
              <a:lnSpc>
                <a:spcPts val="5061"/>
              </a:lnSpc>
            </a:pPr>
            <a:endParaRPr lang="en-US" sz="4427">
              <a:solidFill>
                <a:srgbClr val="000B5D"/>
              </a:solidFill>
              <a:latin typeface="Chau Philomene"/>
            </a:endParaRPr>
          </a:p>
        </p:txBody>
      </p:sp>
      <p:sp>
        <p:nvSpPr>
          <p:cNvPr id="17" name="TextBox 17"/>
          <p:cNvSpPr txBox="1"/>
          <p:nvPr/>
        </p:nvSpPr>
        <p:spPr>
          <a:xfrm>
            <a:off x="828465" y="2769235"/>
            <a:ext cx="12012924" cy="726641"/>
          </a:xfrm>
          <a:prstGeom prst="rect">
            <a:avLst/>
          </a:prstGeom>
        </p:spPr>
        <p:txBody>
          <a:bodyPr lIns="0" tIns="0" rIns="0" bIns="0" rtlCol="0" anchor="t">
            <a:spAutoFit/>
          </a:bodyPr>
          <a:lstStyle/>
          <a:p>
            <a:pPr algn="l">
              <a:lnSpc>
                <a:spcPts val="2998"/>
              </a:lnSpc>
            </a:pPr>
            <a:r>
              <a:rPr lang="en-US" sz="2142">
                <a:solidFill>
                  <a:srgbClr val="000B5D"/>
                </a:solidFill>
                <a:latin typeface="Open Sans 2 Bold"/>
              </a:rPr>
              <a:t>Жасанды зияткерлік жүйенің типі коммутативті қабілеті бар жүйелер - зияткерлік деректер қорлары; </a:t>
            </a:r>
          </a:p>
        </p:txBody>
      </p:sp>
      <p:sp>
        <p:nvSpPr>
          <p:cNvPr id="18" name="Freeform 18"/>
          <p:cNvSpPr/>
          <p:nvPr/>
        </p:nvSpPr>
        <p:spPr>
          <a:xfrm>
            <a:off x="10629469" y="8551518"/>
            <a:ext cx="5081895" cy="1994644"/>
          </a:xfrm>
          <a:custGeom>
            <a:avLst/>
            <a:gdLst/>
            <a:ahLst/>
            <a:cxnLst/>
            <a:rect l="l" t="t" r="r" b="b"/>
            <a:pathLst>
              <a:path w="5081895" h="1994644">
                <a:moveTo>
                  <a:pt x="0" y="0"/>
                </a:moveTo>
                <a:lnTo>
                  <a:pt x="5081896" y="0"/>
                </a:lnTo>
                <a:lnTo>
                  <a:pt x="5081896" y="1994644"/>
                </a:lnTo>
                <a:lnTo>
                  <a:pt x="0" y="19946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TextBox 19"/>
          <p:cNvSpPr txBox="1"/>
          <p:nvPr/>
        </p:nvSpPr>
        <p:spPr>
          <a:xfrm>
            <a:off x="865094" y="4387148"/>
            <a:ext cx="11870293" cy="372745"/>
          </a:xfrm>
          <a:prstGeom prst="rect">
            <a:avLst/>
          </a:prstGeom>
        </p:spPr>
        <p:txBody>
          <a:bodyPr lIns="0" tIns="0" rIns="0" bIns="0" rtlCol="0" anchor="t">
            <a:spAutoFit/>
          </a:bodyPr>
          <a:lstStyle/>
          <a:p>
            <a:pPr algn="ctr">
              <a:lnSpc>
                <a:spcPts val="3079"/>
              </a:lnSpc>
              <a:spcBef>
                <a:spcPct val="0"/>
              </a:spcBef>
            </a:pPr>
            <a:r>
              <a:rPr lang="en-US" sz="2199">
                <a:solidFill>
                  <a:srgbClr val="000B5D"/>
                </a:solidFill>
                <a:latin typeface="Clear Sans Bold"/>
              </a:rPr>
              <a:t>табиғи тілдік интерфейстер; - гипермәтіндік жүйелер; мәтіндік анықтамалық жүйелер; </a:t>
            </a:r>
          </a:p>
        </p:txBody>
      </p:sp>
      <p:sp>
        <p:nvSpPr>
          <p:cNvPr id="20" name="TextBox 20"/>
          <p:cNvSpPr txBox="1"/>
          <p:nvPr/>
        </p:nvSpPr>
        <p:spPr>
          <a:xfrm>
            <a:off x="853009" y="5083743"/>
            <a:ext cx="4421981" cy="372745"/>
          </a:xfrm>
          <a:prstGeom prst="rect">
            <a:avLst/>
          </a:prstGeom>
        </p:spPr>
        <p:txBody>
          <a:bodyPr lIns="0" tIns="0" rIns="0" bIns="0" rtlCol="0" anchor="t">
            <a:spAutoFit/>
          </a:bodyPr>
          <a:lstStyle/>
          <a:p>
            <a:pPr algn="ctr">
              <a:lnSpc>
                <a:spcPts val="3079"/>
              </a:lnSpc>
              <a:spcBef>
                <a:spcPct val="0"/>
              </a:spcBef>
            </a:pPr>
            <a:r>
              <a:rPr lang="en-US" sz="2199">
                <a:solidFill>
                  <a:srgbClr val="000B5D"/>
                </a:solidFill>
                <a:latin typeface="Clear Sans Bold"/>
              </a:rPr>
              <a:t>трансформациялаушы жүйелер; </a:t>
            </a:r>
          </a:p>
        </p:txBody>
      </p:sp>
      <p:sp>
        <p:nvSpPr>
          <p:cNvPr id="21" name="TextBox 21"/>
          <p:cNvSpPr txBox="1"/>
          <p:nvPr/>
        </p:nvSpPr>
        <p:spPr>
          <a:xfrm>
            <a:off x="828465" y="8804224"/>
            <a:ext cx="3538657" cy="372745"/>
          </a:xfrm>
          <a:prstGeom prst="rect">
            <a:avLst/>
          </a:prstGeom>
        </p:spPr>
        <p:txBody>
          <a:bodyPr lIns="0" tIns="0" rIns="0" bIns="0" rtlCol="0" anchor="t">
            <a:spAutoFit/>
          </a:bodyPr>
          <a:lstStyle/>
          <a:p>
            <a:pPr algn="ctr">
              <a:lnSpc>
                <a:spcPts val="3079"/>
              </a:lnSpc>
              <a:spcBef>
                <a:spcPct val="0"/>
              </a:spcBef>
            </a:pPr>
            <a:r>
              <a:rPr lang="en-US" sz="2199">
                <a:solidFill>
                  <a:srgbClr val="000B5D"/>
                </a:solidFill>
                <a:latin typeface="Clear Sans Bold"/>
              </a:rPr>
              <a:t> көп антенналық жүйелер</a:t>
            </a:r>
          </a:p>
        </p:txBody>
      </p:sp>
      <p:sp>
        <p:nvSpPr>
          <p:cNvPr id="22" name="TextBox 22"/>
          <p:cNvSpPr txBox="1"/>
          <p:nvPr/>
        </p:nvSpPr>
        <p:spPr>
          <a:xfrm>
            <a:off x="876353" y="3719128"/>
            <a:ext cx="6047304" cy="372745"/>
          </a:xfrm>
          <a:prstGeom prst="rect">
            <a:avLst/>
          </a:prstGeom>
        </p:spPr>
        <p:txBody>
          <a:bodyPr lIns="0" tIns="0" rIns="0" bIns="0" rtlCol="0" anchor="t">
            <a:spAutoFit/>
          </a:bodyPr>
          <a:lstStyle/>
          <a:p>
            <a:pPr algn="ctr">
              <a:lnSpc>
                <a:spcPts val="3079"/>
              </a:lnSpc>
              <a:spcBef>
                <a:spcPct val="0"/>
              </a:spcBef>
            </a:pPr>
            <a:r>
              <a:rPr lang="en-US" sz="2199">
                <a:solidFill>
                  <a:srgbClr val="000B5D"/>
                </a:solidFill>
                <a:latin typeface="Clear Sans Bold"/>
              </a:rPr>
              <a:t>өзін-өзі оқыту жүйесі - индуктивті жүйелер; </a:t>
            </a:r>
          </a:p>
        </p:txBody>
      </p:sp>
      <p:sp>
        <p:nvSpPr>
          <p:cNvPr id="23" name="TextBox 23"/>
          <p:cNvSpPr txBox="1"/>
          <p:nvPr/>
        </p:nvSpPr>
        <p:spPr>
          <a:xfrm>
            <a:off x="906416" y="5827963"/>
            <a:ext cx="2944058" cy="372745"/>
          </a:xfrm>
          <a:prstGeom prst="rect">
            <a:avLst/>
          </a:prstGeom>
        </p:spPr>
        <p:txBody>
          <a:bodyPr lIns="0" tIns="0" rIns="0" bIns="0" rtlCol="0" anchor="t">
            <a:spAutoFit/>
          </a:bodyPr>
          <a:lstStyle/>
          <a:p>
            <a:pPr algn="ctr">
              <a:lnSpc>
                <a:spcPts val="3079"/>
              </a:lnSpc>
              <a:spcBef>
                <a:spcPct val="0"/>
              </a:spcBef>
            </a:pPr>
            <a:r>
              <a:rPr lang="en-US" sz="2199">
                <a:solidFill>
                  <a:srgbClr val="000B5D"/>
                </a:solidFill>
                <a:latin typeface="Clear Sans Bold"/>
              </a:rPr>
              <a:t>нейрондық жүйелер; </a:t>
            </a:r>
          </a:p>
        </p:txBody>
      </p:sp>
      <p:sp>
        <p:nvSpPr>
          <p:cNvPr id="24" name="TextBox 24"/>
          <p:cNvSpPr txBox="1"/>
          <p:nvPr/>
        </p:nvSpPr>
        <p:spPr>
          <a:xfrm>
            <a:off x="850687" y="9578780"/>
            <a:ext cx="3808571" cy="372745"/>
          </a:xfrm>
          <a:prstGeom prst="rect">
            <a:avLst/>
          </a:prstGeom>
        </p:spPr>
        <p:txBody>
          <a:bodyPr lIns="0" tIns="0" rIns="0" bIns="0" rtlCol="0" anchor="t">
            <a:spAutoFit/>
          </a:bodyPr>
          <a:lstStyle/>
          <a:p>
            <a:pPr algn="ctr">
              <a:lnSpc>
                <a:spcPts val="3079"/>
              </a:lnSpc>
              <a:spcBef>
                <a:spcPct val="0"/>
              </a:spcBef>
            </a:pPr>
            <a:r>
              <a:rPr lang="en-US" sz="2199">
                <a:solidFill>
                  <a:srgbClr val="000B5D"/>
                </a:solidFill>
                <a:latin typeface="Clear Sans Bold"/>
              </a:rPr>
              <a:t>прецеденттердегі жүйелер; </a:t>
            </a:r>
          </a:p>
        </p:txBody>
      </p:sp>
      <p:sp>
        <p:nvSpPr>
          <p:cNvPr id="25" name="TextBox 25"/>
          <p:cNvSpPr txBox="1"/>
          <p:nvPr/>
        </p:nvSpPr>
        <p:spPr>
          <a:xfrm>
            <a:off x="876353" y="6682457"/>
            <a:ext cx="3217902" cy="372745"/>
          </a:xfrm>
          <a:prstGeom prst="rect">
            <a:avLst/>
          </a:prstGeom>
        </p:spPr>
        <p:txBody>
          <a:bodyPr lIns="0" tIns="0" rIns="0" bIns="0" rtlCol="0" anchor="t">
            <a:spAutoFit/>
          </a:bodyPr>
          <a:lstStyle/>
          <a:p>
            <a:pPr algn="ctr">
              <a:lnSpc>
                <a:spcPts val="3079"/>
              </a:lnSpc>
              <a:spcBef>
                <a:spcPct val="0"/>
              </a:spcBef>
            </a:pPr>
            <a:r>
              <a:rPr lang="en-US" sz="2199">
                <a:solidFill>
                  <a:srgbClr val="000B5D"/>
                </a:solidFill>
                <a:latin typeface="Clear Sans Bold"/>
              </a:rPr>
              <a:t>ақпараттық қоймалар; </a:t>
            </a:r>
          </a:p>
        </p:txBody>
      </p:sp>
      <p:sp>
        <p:nvSpPr>
          <p:cNvPr id="26" name="TextBox 26"/>
          <p:cNvSpPr txBox="1"/>
          <p:nvPr/>
        </p:nvSpPr>
        <p:spPr>
          <a:xfrm>
            <a:off x="845151" y="7476005"/>
            <a:ext cx="5936932" cy="372745"/>
          </a:xfrm>
          <a:prstGeom prst="rect">
            <a:avLst/>
          </a:prstGeom>
        </p:spPr>
        <p:txBody>
          <a:bodyPr lIns="0" tIns="0" rIns="0" bIns="0" rtlCol="0" anchor="t">
            <a:spAutoFit/>
          </a:bodyPr>
          <a:lstStyle/>
          <a:p>
            <a:pPr algn="ctr">
              <a:lnSpc>
                <a:spcPts val="3079"/>
              </a:lnSpc>
              <a:spcBef>
                <a:spcPct val="0"/>
              </a:spcBef>
            </a:pPr>
            <a:r>
              <a:rPr lang="en-US" sz="2199">
                <a:solidFill>
                  <a:srgbClr val="000B5D"/>
                </a:solidFill>
                <a:latin typeface="Clear Sans Bold"/>
              </a:rPr>
              <a:t>адаптивті жүйелер – CASE - технологиялар; </a:t>
            </a:r>
          </a:p>
        </p:txBody>
      </p:sp>
      <p:sp>
        <p:nvSpPr>
          <p:cNvPr id="27" name="TextBox 27"/>
          <p:cNvSpPr txBox="1"/>
          <p:nvPr/>
        </p:nvSpPr>
        <p:spPr>
          <a:xfrm>
            <a:off x="865094" y="8093682"/>
            <a:ext cx="3558778" cy="372745"/>
          </a:xfrm>
          <a:prstGeom prst="rect">
            <a:avLst/>
          </a:prstGeom>
        </p:spPr>
        <p:txBody>
          <a:bodyPr lIns="0" tIns="0" rIns="0" bIns="0" rtlCol="0" anchor="t">
            <a:spAutoFit/>
          </a:bodyPr>
          <a:lstStyle/>
          <a:p>
            <a:pPr algn="ctr">
              <a:lnSpc>
                <a:spcPts val="3079"/>
              </a:lnSpc>
              <a:spcBef>
                <a:spcPct val="0"/>
              </a:spcBef>
            </a:pPr>
            <a:r>
              <a:rPr lang="en-US" sz="2199">
                <a:solidFill>
                  <a:srgbClr val="000B5D"/>
                </a:solidFill>
                <a:latin typeface="Clear Sans Bold"/>
              </a:rPr>
              <a:t>компоненттік технология. </a:t>
            </a:r>
          </a:p>
        </p:txBody>
      </p:sp>
      <p:grpSp>
        <p:nvGrpSpPr>
          <p:cNvPr id="28" name="Group 28"/>
          <p:cNvGrpSpPr/>
          <p:nvPr/>
        </p:nvGrpSpPr>
        <p:grpSpPr>
          <a:xfrm rot="5400000">
            <a:off x="303133" y="3744005"/>
            <a:ext cx="396216" cy="299520"/>
            <a:chOff x="0" y="0"/>
            <a:chExt cx="812800" cy="614437"/>
          </a:xfrm>
        </p:grpSpPr>
        <p:sp>
          <p:nvSpPr>
            <p:cNvPr id="29" name="Freeform 29"/>
            <p:cNvSpPr/>
            <p:nvPr/>
          </p:nvSpPr>
          <p:spPr>
            <a:xfrm>
              <a:off x="0" y="0"/>
              <a:ext cx="812800" cy="614437"/>
            </a:xfrm>
            <a:custGeom>
              <a:avLst/>
              <a:gdLst/>
              <a:ahLst/>
              <a:cxnLst/>
              <a:rect l="l" t="t" r="r" b="b"/>
              <a:pathLst>
                <a:path w="812800" h="614437">
                  <a:moveTo>
                    <a:pt x="406400" y="0"/>
                  </a:moveTo>
                  <a:lnTo>
                    <a:pt x="812800" y="614437"/>
                  </a:lnTo>
                  <a:lnTo>
                    <a:pt x="0" y="614437"/>
                  </a:lnTo>
                  <a:lnTo>
                    <a:pt x="406400" y="0"/>
                  </a:lnTo>
                  <a:close/>
                </a:path>
              </a:pathLst>
            </a:custGeom>
            <a:solidFill>
              <a:srgbClr val="000000"/>
            </a:solidFill>
          </p:spPr>
        </p:sp>
        <p:sp>
          <p:nvSpPr>
            <p:cNvPr id="30" name="TextBox 30"/>
            <p:cNvSpPr txBox="1"/>
            <p:nvPr/>
          </p:nvSpPr>
          <p:spPr>
            <a:xfrm>
              <a:off x="127000" y="256699"/>
              <a:ext cx="558800" cy="313849"/>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rot="5400000">
            <a:off x="305773" y="4473596"/>
            <a:ext cx="396216" cy="299520"/>
            <a:chOff x="0" y="0"/>
            <a:chExt cx="812800" cy="614437"/>
          </a:xfrm>
        </p:grpSpPr>
        <p:sp>
          <p:nvSpPr>
            <p:cNvPr id="32" name="Freeform 32"/>
            <p:cNvSpPr/>
            <p:nvPr/>
          </p:nvSpPr>
          <p:spPr>
            <a:xfrm>
              <a:off x="0" y="0"/>
              <a:ext cx="812800" cy="614437"/>
            </a:xfrm>
            <a:custGeom>
              <a:avLst/>
              <a:gdLst/>
              <a:ahLst/>
              <a:cxnLst/>
              <a:rect l="l" t="t" r="r" b="b"/>
              <a:pathLst>
                <a:path w="812800" h="614437">
                  <a:moveTo>
                    <a:pt x="406400" y="0"/>
                  </a:moveTo>
                  <a:lnTo>
                    <a:pt x="812800" y="614437"/>
                  </a:lnTo>
                  <a:lnTo>
                    <a:pt x="0" y="614437"/>
                  </a:lnTo>
                  <a:lnTo>
                    <a:pt x="406400" y="0"/>
                  </a:lnTo>
                  <a:close/>
                </a:path>
              </a:pathLst>
            </a:custGeom>
            <a:solidFill>
              <a:srgbClr val="000000"/>
            </a:solidFill>
          </p:spPr>
        </p:sp>
        <p:sp>
          <p:nvSpPr>
            <p:cNvPr id="33" name="TextBox 33"/>
            <p:cNvSpPr txBox="1"/>
            <p:nvPr/>
          </p:nvSpPr>
          <p:spPr>
            <a:xfrm>
              <a:off x="127000" y="256699"/>
              <a:ext cx="558800" cy="313849"/>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rot="5400000">
            <a:off x="305773" y="5203187"/>
            <a:ext cx="396216" cy="299520"/>
            <a:chOff x="0" y="0"/>
            <a:chExt cx="812800" cy="614437"/>
          </a:xfrm>
        </p:grpSpPr>
        <p:sp>
          <p:nvSpPr>
            <p:cNvPr id="35" name="Freeform 35"/>
            <p:cNvSpPr/>
            <p:nvPr/>
          </p:nvSpPr>
          <p:spPr>
            <a:xfrm>
              <a:off x="0" y="0"/>
              <a:ext cx="812800" cy="614437"/>
            </a:xfrm>
            <a:custGeom>
              <a:avLst/>
              <a:gdLst/>
              <a:ahLst/>
              <a:cxnLst/>
              <a:rect l="l" t="t" r="r" b="b"/>
              <a:pathLst>
                <a:path w="812800" h="614437">
                  <a:moveTo>
                    <a:pt x="406400" y="0"/>
                  </a:moveTo>
                  <a:lnTo>
                    <a:pt x="812800" y="614437"/>
                  </a:lnTo>
                  <a:lnTo>
                    <a:pt x="0" y="614437"/>
                  </a:lnTo>
                  <a:lnTo>
                    <a:pt x="406400" y="0"/>
                  </a:lnTo>
                  <a:close/>
                </a:path>
              </a:pathLst>
            </a:custGeom>
            <a:solidFill>
              <a:srgbClr val="000000"/>
            </a:solidFill>
          </p:spPr>
        </p:sp>
        <p:sp>
          <p:nvSpPr>
            <p:cNvPr id="36" name="TextBox 36"/>
            <p:cNvSpPr txBox="1"/>
            <p:nvPr/>
          </p:nvSpPr>
          <p:spPr>
            <a:xfrm>
              <a:off x="127000" y="256699"/>
              <a:ext cx="558800" cy="313849"/>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rot="5400000">
            <a:off x="305773" y="5970429"/>
            <a:ext cx="396216" cy="299520"/>
            <a:chOff x="0" y="0"/>
            <a:chExt cx="812800" cy="614437"/>
          </a:xfrm>
        </p:grpSpPr>
        <p:sp>
          <p:nvSpPr>
            <p:cNvPr id="38" name="Freeform 38"/>
            <p:cNvSpPr/>
            <p:nvPr/>
          </p:nvSpPr>
          <p:spPr>
            <a:xfrm>
              <a:off x="0" y="0"/>
              <a:ext cx="812800" cy="614437"/>
            </a:xfrm>
            <a:custGeom>
              <a:avLst/>
              <a:gdLst/>
              <a:ahLst/>
              <a:cxnLst/>
              <a:rect l="l" t="t" r="r" b="b"/>
              <a:pathLst>
                <a:path w="812800" h="614437">
                  <a:moveTo>
                    <a:pt x="406400" y="0"/>
                  </a:moveTo>
                  <a:lnTo>
                    <a:pt x="812800" y="614437"/>
                  </a:lnTo>
                  <a:lnTo>
                    <a:pt x="0" y="614437"/>
                  </a:lnTo>
                  <a:lnTo>
                    <a:pt x="406400" y="0"/>
                  </a:lnTo>
                  <a:close/>
                </a:path>
              </a:pathLst>
            </a:custGeom>
            <a:solidFill>
              <a:srgbClr val="000000"/>
            </a:solidFill>
          </p:spPr>
        </p:sp>
        <p:sp>
          <p:nvSpPr>
            <p:cNvPr id="39" name="TextBox 39"/>
            <p:cNvSpPr txBox="1"/>
            <p:nvPr/>
          </p:nvSpPr>
          <p:spPr>
            <a:xfrm>
              <a:off x="127000" y="256699"/>
              <a:ext cx="558800" cy="313849"/>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rot="5400000">
            <a:off x="303133" y="6738120"/>
            <a:ext cx="396216" cy="299520"/>
            <a:chOff x="0" y="0"/>
            <a:chExt cx="812800" cy="614437"/>
          </a:xfrm>
        </p:grpSpPr>
        <p:sp>
          <p:nvSpPr>
            <p:cNvPr id="41" name="Freeform 41"/>
            <p:cNvSpPr/>
            <p:nvPr/>
          </p:nvSpPr>
          <p:spPr>
            <a:xfrm>
              <a:off x="0" y="0"/>
              <a:ext cx="812800" cy="614437"/>
            </a:xfrm>
            <a:custGeom>
              <a:avLst/>
              <a:gdLst/>
              <a:ahLst/>
              <a:cxnLst/>
              <a:rect l="l" t="t" r="r" b="b"/>
              <a:pathLst>
                <a:path w="812800" h="614437">
                  <a:moveTo>
                    <a:pt x="406400" y="0"/>
                  </a:moveTo>
                  <a:lnTo>
                    <a:pt x="812800" y="614437"/>
                  </a:lnTo>
                  <a:lnTo>
                    <a:pt x="0" y="614437"/>
                  </a:lnTo>
                  <a:lnTo>
                    <a:pt x="406400" y="0"/>
                  </a:lnTo>
                  <a:close/>
                </a:path>
              </a:pathLst>
            </a:custGeom>
            <a:solidFill>
              <a:srgbClr val="000000"/>
            </a:solidFill>
          </p:spPr>
        </p:sp>
        <p:sp>
          <p:nvSpPr>
            <p:cNvPr id="42" name="TextBox 42"/>
            <p:cNvSpPr txBox="1"/>
            <p:nvPr/>
          </p:nvSpPr>
          <p:spPr>
            <a:xfrm>
              <a:off x="127000" y="256699"/>
              <a:ext cx="558800" cy="313849"/>
            </a:xfrm>
            <a:prstGeom prst="rect">
              <a:avLst/>
            </a:prstGeom>
          </p:spPr>
          <p:txBody>
            <a:bodyPr lIns="50800" tIns="50800" rIns="50800" bIns="50800" rtlCol="0" anchor="ctr"/>
            <a:lstStyle/>
            <a:p>
              <a:pPr algn="ctr">
                <a:lnSpc>
                  <a:spcPts val="2659"/>
                </a:lnSpc>
              </a:pPr>
              <a:endParaRPr/>
            </a:p>
          </p:txBody>
        </p:sp>
      </p:grpSp>
      <p:grpSp>
        <p:nvGrpSpPr>
          <p:cNvPr id="43" name="Group 43"/>
          <p:cNvGrpSpPr/>
          <p:nvPr/>
        </p:nvGrpSpPr>
        <p:grpSpPr>
          <a:xfrm rot="5400000">
            <a:off x="305773" y="8149345"/>
            <a:ext cx="396216" cy="299520"/>
            <a:chOff x="0" y="0"/>
            <a:chExt cx="812800" cy="614437"/>
          </a:xfrm>
        </p:grpSpPr>
        <p:sp>
          <p:nvSpPr>
            <p:cNvPr id="44" name="Freeform 44"/>
            <p:cNvSpPr/>
            <p:nvPr/>
          </p:nvSpPr>
          <p:spPr>
            <a:xfrm>
              <a:off x="0" y="0"/>
              <a:ext cx="812800" cy="614437"/>
            </a:xfrm>
            <a:custGeom>
              <a:avLst/>
              <a:gdLst/>
              <a:ahLst/>
              <a:cxnLst/>
              <a:rect l="l" t="t" r="r" b="b"/>
              <a:pathLst>
                <a:path w="812800" h="614437">
                  <a:moveTo>
                    <a:pt x="406400" y="0"/>
                  </a:moveTo>
                  <a:lnTo>
                    <a:pt x="812800" y="614437"/>
                  </a:lnTo>
                  <a:lnTo>
                    <a:pt x="0" y="614437"/>
                  </a:lnTo>
                  <a:lnTo>
                    <a:pt x="406400" y="0"/>
                  </a:lnTo>
                  <a:close/>
                </a:path>
              </a:pathLst>
            </a:custGeom>
            <a:solidFill>
              <a:srgbClr val="000000"/>
            </a:solidFill>
          </p:spPr>
        </p:sp>
        <p:sp>
          <p:nvSpPr>
            <p:cNvPr id="45" name="TextBox 45"/>
            <p:cNvSpPr txBox="1"/>
            <p:nvPr/>
          </p:nvSpPr>
          <p:spPr>
            <a:xfrm>
              <a:off x="127000" y="256699"/>
              <a:ext cx="558800" cy="313849"/>
            </a:xfrm>
            <a:prstGeom prst="rect">
              <a:avLst/>
            </a:prstGeom>
          </p:spPr>
          <p:txBody>
            <a:bodyPr lIns="50800" tIns="50800" rIns="50800" bIns="50800" rtlCol="0" anchor="ctr"/>
            <a:lstStyle/>
            <a:p>
              <a:pPr algn="ctr">
                <a:lnSpc>
                  <a:spcPts val="2659"/>
                </a:lnSpc>
              </a:pPr>
              <a:endParaRPr/>
            </a:p>
          </p:txBody>
        </p:sp>
      </p:grpSp>
      <p:grpSp>
        <p:nvGrpSpPr>
          <p:cNvPr id="46" name="Group 46"/>
          <p:cNvGrpSpPr/>
          <p:nvPr/>
        </p:nvGrpSpPr>
        <p:grpSpPr>
          <a:xfrm rot="5400000">
            <a:off x="303133" y="8859886"/>
            <a:ext cx="396216" cy="299520"/>
            <a:chOff x="0" y="0"/>
            <a:chExt cx="812800" cy="614437"/>
          </a:xfrm>
        </p:grpSpPr>
        <p:sp>
          <p:nvSpPr>
            <p:cNvPr id="47" name="Freeform 47"/>
            <p:cNvSpPr/>
            <p:nvPr/>
          </p:nvSpPr>
          <p:spPr>
            <a:xfrm>
              <a:off x="0" y="0"/>
              <a:ext cx="812800" cy="614437"/>
            </a:xfrm>
            <a:custGeom>
              <a:avLst/>
              <a:gdLst/>
              <a:ahLst/>
              <a:cxnLst/>
              <a:rect l="l" t="t" r="r" b="b"/>
              <a:pathLst>
                <a:path w="812800" h="614437">
                  <a:moveTo>
                    <a:pt x="406400" y="0"/>
                  </a:moveTo>
                  <a:lnTo>
                    <a:pt x="812800" y="614437"/>
                  </a:lnTo>
                  <a:lnTo>
                    <a:pt x="0" y="614437"/>
                  </a:lnTo>
                  <a:lnTo>
                    <a:pt x="406400" y="0"/>
                  </a:lnTo>
                  <a:close/>
                </a:path>
              </a:pathLst>
            </a:custGeom>
            <a:solidFill>
              <a:srgbClr val="000000"/>
            </a:solidFill>
          </p:spPr>
        </p:sp>
        <p:sp>
          <p:nvSpPr>
            <p:cNvPr id="48" name="TextBox 48"/>
            <p:cNvSpPr txBox="1"/>
            <p:nvPr/>
          </p:nvSpPr>
          <p:spPr>
            <a:xfrm>
              <a:off x="127000" y="56674"/>
              <a:ext cx="558800" cy="513874"/>
            </a:xfrm>
            <a:prstGeom prst="rect">
              <a:avLst/>
            </a:prstGeom>
          </p:spPr>
          <p:txBody>
            <a:bodyPr lIns="50800" tIns="50800" rIns="50800" bIns="50800" rtlCol="0" anchor="ctr"/>
            <a:lstStyle/>
            <a:p>
              <a:pPr algn="ctr">
                <a:lnSpc>
                  <a:spcPts val="17078"/>
                </a:lnSpc>
              </a:pPr>
              <a:endParaRPr/>
            </a:p>
          </p:txBody>
        </p:sp>
      </p:grpSp>
      <p:grpSp>
        <p:nvGrpSpPr>
          <p:cNvPr id="49" name="Group 49"/>
          <p:cNvGrpSpPr/>
          <p:nvPr/>
        </p:nvGrpSpPr>
        <p:grpSpPr>
          <a:xfrm rot="5400000">
            <a:off x="303133" y="9665228"/>
            <a:ext cx="396216" cy="299520"/>
            <a:chOff x="0" y="0"/>
            <a:chExt cx="812800" cy="614437"/>
          </a:xfrm>
        </p:grpSpPr>
        <p:sp>
          <p:nvSpPr>
            <p:cNvPr id="50" name="Freeform 50"/>
            <p:cNvSpPr/>
            <p:nvPr/>
          </p:nvSpPr>
          <p:spPr>
            <a:xfrm>
              <a:off x="0" y="0"/>
              <a:ext cx="812800" cy="614437"/>
            </a:xfrm>
            <a:custGeom>
              <a:avLst/>
              <a:gdLst/>
              <a:ahLst/>
              <a:cxnLst/>
              <a:rect l="l" t="t" r="r" b="b"/>
              <a:pathLst>
                <a:path w="812800" h="614437">
                  <a:moveTo>
                    <a:pt x="406400" y="0"/>
                  </a:moveTo>
                  <a:lnTo>
                    <a:pt x="812800" y="614437"/>
                  </a:lnTo>
                  <a:lnTo>
                    <a:pt x="0" y="614437"/>
                  </a:lnTo>
                  <a:lnTo>
                    <a:pt x="406400" y="0"/>
                  </a:lnTo>
                  <a:close/>
                </a:path>
              </a:pathLst>
            </a:custGeom>
            <a:solidFill>
              <a:srgbClr val="000000"/>
            </a:solidFill>
          </p:spPr>
        </p:sp>
        <p:sp>
          <p:nvSpPr>
            <p:cNvPr id="51" name="TextBox 51"/>
            <p:cNvSpPr txBox="1"/>
            <p:nvPr/>
          </p:nvSpPr>
          <p:spPr>
            <a:xfrm>
              <a:off x="127000" y="56674"/>
              <a:ext cx="558800" cy="513874"/>
            </a:xfrm>
            <a:prstGeom prst="rect">
              <a:avLst/>
            </a:prstGeom>
          </p:spPr>
          <p:txBody>
            <a:bodyPr lIns="50800" tIns="50800" rIns="50800" bIns="50800" rtlCol="0" anchor="ctr"/>
            <a:lstStyle/>
            <a:p>
              <a:pPr algn="ctr">
                <a:lnSpc>
                  <a:spcPts val="17078"/>
                </a:lnSpc>
              </a:pPr>
              <a:endParaRPr/>
            </a:p>
          </p:txBody>
        </p:sp>
      </p:grpSp>
      <p:grpSp>
        <p:nvGrpSpPr>
          <p:cNvPr id="52" name="Group 52"/>
          <p:cNvGrpSpPr/>
          <p:nvPr/>
        </p:nvGrpSpPr>
        <p:grpSpPr>
          <a:xfrm rot="5400000">
            <a:off x="305773" y="7500883"/>
            <a:ext cx="396216" cy="299520"/>
            <a:chOff x="0" y="0"/>
            <a:chExt cx="812800" cy="614437"/>
          </a:xfrm>
        </p:grpSpPr>
        <p:sp>
          <p:nvSpPr>
            <p:cNvPr id="53" name="Freeform 53"/>
            <p:cNvSpPr/>
            <p:nvPr/>
          </p:nvSpPr>
          <p:spPr>
            <a:xfrm>
              <a:off x="0" y="0"/>
              <a:ext cx="812800" cy="614437"/>
            </a:xfrm>
            <a:custGeom>
              <a:avLst/>
              <a:gdLst/>
              <a:ahLst/>
              <a:cxnLst/>
              <a:rect l="l" t="t" r="r" b="b"/>
              <a:pathLst>
                <a:path w="812800" h="614437">
                  <a:moveTo>
                    <a:pt x="406400" y="0"/>
                  </a:moveTo>
                  <a:lnTo>
                    <a:pt x="812800" y="614437"/>
                  </a:lnTo>
                  <a:lnTo>
                    <a:pt x="0" y="614437"/>
                  </a:lnTo>
                  <a:lnTo>
                    <a:pt x="406400" y="0"/>
                  </a:lnTo>
                  <a:close/>
                </a:path>
              </a:pathLst>
            </a:custGeom>
            <a:solidFill>
              <a:srgbClr val="000000"/>
            </a:solidFill>
          </p:spPr>
        </p:sp>
        <p:sp>
          <p:nvSpPr>
            <p:cNvPr id="54" name="TextBox 54"/>
            <p:cNvSpPr txBox="1"/>
            <p:nvPr/>
          </p:nvSpPr>
          <p:spPr>
            <a:xfrm>
              <a:off x="127000" y="256699"/>
              <a:ext cx="558800" cy="313849"/>
            </a:xfrm>
            <a:prstGeom prst="rect">
              <a:avLst/>
            </a:prstGeom>
          </p:spPr>
          <p:txBody>
            <a:bodyPr lIns="50800" tIns="50800" rIns="50800" bIns="50800" rtlCol="0" anchor="ctr"/>
            <a:lstStyle/>
            <a:p>
              <a:pPr algn="ctr">
                <a:lnSpc>
                  <a:spcPts val="2659"/>
                </a:lnSpc>
              </a:pPr>
              <a:endParaRPr/>
            </a:p>
          </p:txBody>
        </p:sp>
      </p:grpSp>
      <p:sp>
        <p:nvSpPr>
          <p:cNvPr id="55" name="Freeform 55"/>
          <p:cNvSpPr/>
          <p:nvPr/>
        </p:nvSpPr>
        <p:spPr>
          <a:xfrm>
            <a:off x="455394" y="175549"/>
            <a:ext cx="1380097" cy="853151"/>
          </a:xfrm>
          <a:custGeom>
            <a:avLst/>
            <a:gdLst/>
            <a:ahLst/>
            <a:cxnLst/>
            <a:rect l="l" t="t" r="r" b="b"/>
            <a:pathLst>
              <a:path w="1380097" h="853151">
                <a:moveTo>
                  <a:pt x="0" y="0"/>
                </a:moveTo>
                <a:lnTo>
                  <a:pt x="1380097" y="0"/>
                </a:lnTo>
                <a:lnTo>
                  <a:pt x="1380097" y="853151"/>
                </a:lnTo>
                <a:lnTo>
                  <a:pt x="0" y="853151"/>
                </a:lnTo>
                <a:lnTo>
                  <a:pt x="0" y="0"/>
                </a:lnTo>
                <a:close/>
              </a:path>
            </a:pathLst>
          </a:custGeom>
          <a:blipFill>
            <a:blip r:embed="rId5"/>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sp>
      <p:grpSp>
        <p:nvGrpSpPr>
          <p:cNvPr id="3" name="Group 3"/>
          <p:cNvGrpSpPr/>
          <p:nvPr/>
        </p:nvGrpSpPr>
        <p:grpSpPr>
          <a:xfrm>
            <a:off x="-3270189" y="1509389"/>
            <a:ext cx="24321792" cy="7748911"/>
            <a:chOff x="0" y="0"/>
            <a:chExt cx="2082818" cy="663585"/>
          </a:xfrm>
        </p:grpSpPr>
        <p:sp>
          <p:nvSpPr>
            <p:cNvPr id="4" name="Freeform 4"/>
            <p:cNvSpPr/>
            <p:nvPr/>
          </p:nvSpPr>
          <p:spPr>
            <a:xfrm>
              <a:off x="0" y="0"/>
              <a:ext cx="2082818" cy="663585"/>
            </a:xfrm>
            <a:custGeom>
              <a:avLst/>
              <a:gdLst/>
              <a:ahLst/>
              <a:cxnLst/>
              <a:rect l="l" t="t" r="r" b="b"/>
              <a:pathLst>
                <a:path w="2082818" h="663585">
                  <a:moveTo>
                    <a:pt x="2082818" y="331792"/>
                  </a:moveTo>
                  <a:lnTo>
                    <a:pt x="1879618" y="663585"/>
                  </a:lnTo>
                  <a:lnTo>
                    <a:pt x="203200" y="663585"/>
                  </a:lnTo>
                  <a:lnTo>
                    <a:pt x="0" y="331792"/>
                  </a:lnTo>
                  <a:lnTo>
                    <a:pt x="203200" y="0"/>
                  </a:lnTo>
                  <a:lnTo>
                    <a:pt x="1879618" y="0"/>
                  </a:lnTo>
                  <a:lnTo>
                    <a:pt x="2082818" y="331792"/>
                  </a:lnTo>
                  <a:close/>
                </a:path>
              </a:pathLst>
            </a:custGeom>
            <a:solidFill>
              <a:srgbClr val="FFFFFF"/>
            </a:solidFill>
          </p:spPr>
        </p:sp>
        <p:sp>
          <p:nvSpPr>
            <p:cNvPr id="5" name="TextBox 5"/>
            <p:cNvSpPr txBox="1"/>
            <p:nvPr/>
          </p:nvSpPr>
          <p:spPr>
            <a:xfrm>
              <a:off x="114300" y="-28575"/>
              <a:ext cx="1854218" cy="69216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1712203" y="1688144"/>
            <a:ext cx="9552502" cy="8272036"/>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6826" r="-16826"/>
              </a:stretch>
            </a:blipFill>
          </p:spPr>
        </p:sp>
      </p:grpSp>
      <p:sp>
        <p:nvSpPr>
          <p:cNvPr id="8" name="Freeform 8"/>
          <p:cNvSpPr/>
          <p:nvPr/>
        </p:nvSpPr>
        <p:spPr>
          <a:xfrm>
            <a:off x="10271737" y="1028700"/>
            <a:ext cx="4033553" cy="1583169"/>
          </a:xfrm>
          <a:custGeom>
            <a:avLst/>
            <a:gdLst/>
            <a:ahLst/>
            <a:cxnLst/>
            <a:rect l="l" t="t" r="r" b="b"/>
            <a:pathLst>
              <a:path w="4033553" h="1583169">
                <a:moveTo>
                  <a:pt x="0" y="0"/>
                </a:moveTo>
                <a:lnTo>
                  <a:pt x="4033553" y="0"/>
                </a:lnTo>
                <a:lnTo>
                  <a:pt x="4033553" y="1583169"/>
                </a:lnTo>
                <a:lnTo>
                  <a:pt x="0" y="15831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1305968" y="1965004"/>
            <a:ext cx="8965769" cy="6790055"/>
          </a:xfrm>
          <a:prstGeom prst="rect">
            <a:avLst/>
          </a:prstGeom>
        </p:spPr>
        <p:txBody>
          <a:bodyPr lIns="0" tIns="0" rIns="0" bIns="0" rtlCol="0" anchor="t">
            <a:spAutoFit/>
          </a:bodyPr>
          <a:lstStyle/>
          <a:p>
            <a:pPr algn="ctr">
              <a:lnSpc>
                <a:spcPts val="3219"/>
              </a:lnSpc>
              <a:spcBef>
                <a:spcPct val="0"/>
              </a:spcBef>
            </a:pPr>
            <a:r>
              <a:rPr lang="en-US" sz="2299">
                <a:solidFill>
                  <a:srgbClr val="175286"/>
                </a:solidFill>
                <a:latin typeface="Open Sans 1 Bold"/>
              </a:rPr>
              <a:t>Зияткерлік дерекқорлар үнемі дерекқордан сұраныс бойынша, анық сақталмайтын, бірақ дерекқордан алынуы мүмкін қажетті ақпаратты алу мүмкіндігімен ерекшеленеді. Тілдік интерфейс табиғи тілдің құрылымын білім берудің ішкі деңгейіне түрлендіреді. Ол зияткерлік дерекқорларға, құжаттық мәтіндік ақпаратты контекстік іздеуге, басқару жүйелеріндегі дауысты енгізу командаларын, шет тілдерінен машиналық аударма үшін пайдаланылады. Гипермәтіндік жүйелер мәтіндік ақпараттың дерекқорларында пайдаланылады, онда кілт сөзді іздеу қажет, кілт сөздерді күрделі семантикалық ұйымдастыру қажет. Мәтіндік анықтамалық жүйелерде пайдаланушы проблеманы (жағдайды) сипаттайды, ал жүйе қосымша диалогтың көмегімен оны нақтылайды және осы үшін қолайлы ұсыныстарды іздестірулерді орындайды. </a:t>
            </a:r>
          </a:p>
        </p:txBody>
      </p:sp>
      <p:sp>
        <p:nvSpPr>
          <p:cNvPr id="10" name="Freeform 10"/>
          <p:cNvSpPr/>
          <p:nvPr/>
        </p:nvSpPr>
        <p:spPr>
          <a:xfrm>
            <a:off x="455394" y="175549"/>
            <a:ext cx="1380097" cy="853151"/>
          </a:xfrm>
          <a:custGeom>
            <a:avLst/>
            <a:gdLst/>
            <a:ahLst/>
            <a:cxnLst/>
            <a:rect l="l" t="t" r="r" b="b"/>
            <a:pathLst>
              <a:path w="1380097" h="853151">
                <a:moveTo>
                  <a:pt x="0" y="0"/>
                </a:moveTo>
                <a:lnTo>
                  <a:pt x="1380097" y="0"/>
                </a:lnTo>
                <a:lnTo>
                  <a:pt x="1380097" y="853151"/>
                </a:lnTo>
                <a:lnTo>
                  <a:pt x="0" y="853151"/>
                </a:lnTo>
                <a:lnTo>
                  <a:pt x="0" y="0"/>
                </a:lnTo>
                <a:close/>
              </a:path>
            </a:pathLst>
          </a:custGeom>
          <a:blipFill>
            <a:blip r:embed="rId6"/>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Freeform 3"/>
          <p:cNvSpPr/>
          <p:nvPr/>
        </p:nvSpPr>
        <p:spPr>
          <a:xfrm rot="5400000">
            <a:off x="1768460" y="3469641"/>
            <a:ext cx="10287000" cy="5704609"/>
          </a:xfrm>
          <a:custGeom>
            <a:avLst/>
            <a:gdLst/>
            <a:ahLst/>
            <a:cxnLst/>
            <a:rect l="l" t="t" r="r" b="b"/>
            <a:pathLst>
              <a:path w="10287000" h="5704609">
                <a:moveTo>
                  <a:pt x="0" y="0"/>
                </a:moveTo>
                <a:lnTo>
                  <a:pt x="10287000" y="0"/>
                </a:lnTo>
                <a:lnTo>
                  <a:pt x="10287000" y="5704609"/>
                </a:lnTo>
                <a:lnTo>
                  <a:pt x="0" y="570460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grpSp>
        <p:nvGrpSpPr>
          <p:cNvPr id="4" name="Group 4"/>
          <p:cNvGrpSpPr/>
          <p:nvPr/>
        </p:nvGrpSpPr>
        <p:grpSpPr>
          <a:xfrm>
            <a:off x="-350746" y="5123449"/>
            <a:ext cx="6382202" cy="10956964"/>
            <a:chOff x="0" y="0"/>
            <a:chExt cx="1680909" cy="2885785"/>
          </a:xfrm>
        </p:grpSpPr>
        <p:sp>
          <p:nvSpPr>
            <p:cNvPr id="5" name="Freeform 5"/>
            <p:cNvSpPr/>
            <p:nvPr/>
          </p:nvSpPr>
          <p:spPr>
            <a:xfrm>
              <a:off x="0" y="0"/>
              <a:ext cx="1680909" cy="2885785"/>
            </a:xfrm>
            <a:custGeom>
              <a:avLst/>
              <a:gdLst/>
              <a:ahLst/>
              <a:cxnLst/>
              <a:rect l="l" t="t" r="r" b="b"/>
              <a:pathLst>
                <a:path w="1680909" h="2885785">
                  <a:moveTo>
                    <a:pt x="0" y="0"/>
                  </a:moveTo>
                  <a:lnTo>
                    <a:pt x="1680909" y="0"/>
                  </a:lnTo>
                  <a:lnTo>
                    <a:pt x="1680909" y="2885785"/>
                  </a:lnTo>
                  <a:lnTo>
                    <a:pt x="0" y="2885785"/>
                  </a:lnTo>
                  <a:close/>
                </a:path>
              </a:pathLst>
            </a:custGeom>
            <a:solidFill>
              <a:srgbClr val="08377C"/>
            </a:solidFill>
            <a:ln cap="sq">
              <a:noFill/>
              <a:prstDash val="solid"/>
              <a:miter/>
            </a:ln>
          </p:spPr>
        </p:sp>
        <p:sp>
          <p:nvSpPr>
            <p:cNvPr id="6" name="TextBox 6"/>
            <p:cNvSpPr txBox="1"/>
            <p:nvPr/>
          </p:nvSpPr>
          <p:spPr>
            <a:xfrm>
              <a:off x="0" y="-47625"/>
              <a:ext cx="1680909" cy="293341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791268" y="1690384"/>
            <a:ext cx="8023725" cy="5335700"/>
            <a:chOff x="0" y="0"/>
            <a:chExt cx="2113245" cy="1405287"/>
          </a:xfrm>
        </p:grpSpPr>
        <p:sp>
          <p:nvSpPr>
            <p:cNvPr id="8" name="Freeform 8"/>
            <p:cNvSpPr/>
            <p:nvPr/>
          </p:nvSpPr>
          <p:spPr>
            <a:xfrm>
              <a:off x="0" y="0"/>
              <a:ext cx="2113244" cy="1405287"/>
            </a:xfrm>
            <a:custGeom>
              <a:avLst/>
              <a:gdLst/>
              <a:ahLst/>
              <a:cxnLst/>
              <a:rect l="l" t="t" r="r" b="b"/>
              <a:pathLst>
                <a:path w="2113244" h="1405287">
                  <a:moveTo>
                    <a:pt x="15438" y="0"/>
                  </a:moveTo>
                  <a:lnTo>
                    <a:pt x="2097806" y="0"/>
                  </a:lnTo>
                  <a:cubicBezTo>
                    <a:pt x="2101901" y="0"/>
                    <a:pt x="2105827" y="1627"/>
                    <a:pt x="2108723" y="4522"/>
                  </a:cubicBezTo>
                  <a:cubicBezTo>
                    <a:pt x="2111618" y="7417"/>
                    <a:pt x="2113244" y="11344"/>
                    <a:pt x="2113244" y="15438"/>
                  </a:cubicBezTo>
                  <a:lnTo>
                    <a:pt x="2113244" y="1389849"/>
                  </a:lnTo>
                  <a:cubicBezTo>
                    <a:pt x="2113244" y="1398375"/>
                    <a:pt x="2106333" y="1405287"/>
                    <a:pt x="2097806" y="1405287"/>
                  </a:cubicBezTo>
                  <a:lnTo>
                    <a:pt x="15438" y="1405287"/>
                  </a:lnTo>
                  <a:cubicBezTo>
                    <a:pt x="11344" y="1405287"/>
                    <a:pt x="7417" y="1403661"/>
                    <a:pt x="4522" y="1400766"/>
                  </a:cubicBezTo>
                  <a:cubicBezTo>
                    <a:pt x="1627" y="1397870"/>
                    <a:pt x="0" y="1393944"/>
                    <a:pt x="0" y="1389849"/>
                  </a:cubicBezTo>
                  <a:lnTo>
                    <a:pt x="0" y="15438"/>
                  </a:lnTo>
                  <a:cubicBezTo>
                    <a:pt x="0" y="11344"/>
                    <a:pt x="1627" y="7417"/>
                    <a:pt x="4522" y="4522"/>
                  </a:cubicBezTo>
                  <a:cubicBezTo>
                    <a:pt x="7417" y="1627"/>
                    <a:pt x="11344" y="0"/>
                    <a:pt x="15438" y="0"/>
                  </a:cubicBezTo>
                  <a:close/>
                </a:path>
              </a:pathLst>
            </a:custGeom>
            <a:solidFill>
              <a:srgbClr val="FFFFFF"/>
            </a:solidFill>
          </p:spPr>
        </p:sp>
        <p:sp>
          <p:nvSpPr>
            <p:cNvPr id="9" name="TextBox 9"/>
            <p:cNvSpPr txBox="1"/>
            <p:nvPr/>
          </p:nvSpPr>
          <p:spPr>
            <a:xfrm>
              <a:off x="0" y="-47625"/>
              <a:ext cx="2113245" cy="1452912"/>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10800000">
            <a:off x="2568406" y="7916168"/>
            <a:ext cx="9283968" cy="1101375"/>
          </a:xfrm>
          <a:custGeom>
            <a:avLst/>
            <a:gdLst/>
            <a:ahLst/>
            <a:cxnLst/>
            <a:rect l="l" t="t" r="r" b="b"/>
            <a:pathLst>
              <a:path w="9283968" h="1101375">
                <a:moveTo>
                  <a:pt x="0" y="0"/>
                </a:moveTo>
                <a:lnTo>
                  <a:pt x="9283968" y="0"/>
                </a:lnTo>
                <a:lnTo>
                  <a:pt x="9283968" y="1101375"/>
                </a:lnTo>
                <a:lnTo>
                  <a:pt x="0" y="1101375"/>
                </a:lnTo>
                <a:lnTo>
                  <a:pt x="0" y="0"/>
                </a:lnTo>
                <a:close/>
              </a:path>
            </a:pathLst>
          </a:custGeom>
          <a:blipFill>
            <a:blip r:embed="rId5">
              <a:alphaModFix amt="89000"/>
            </a:blip>
            <a:stretch>
              <a:fillRect b="-142346"/>
            </a:stretch>
          </a:blipFill>
        </p:spPr>
      </p:sp>
      <p:sp>
        <p:nvSpPr>
          <p:cNvPr id="11" name="AutoShape 11"/>
          <p:cNvSpPr/>
          <p:nvPr/>
        </p:nvSpPr>
        <p:spPr>
          <a:xfrm>
            <a:off x="935829" y="2121420"/>
            <a:ext cx="7403841" cy="0"/>
          </a:xfrm>
          <a:prstGeom prst="line">
            <a:avLst/>
          </a:prstGeom>
          <a:ln w="171450" cap="flat">
            <a:solidFill>
              <a:srgbClr val="08377C"/>
            </a:solidFill>
            <a:prstDash val="solid"/>
            <a:headEnd type="none" w="sm" len="sm"/>
            <a:tailEnd type="none" w="sm" len="sm"/>
          </a:ln>
        </p:spPr>
      </p:sp>
      <p:sp>
        <p:nvSpPr>
          <p:cNvPr id="12" name="TextBox 12"/>
          <p:cNvSpPr txBox="1"/>
          <p:nvPr/>
        </p:nvSpPr>
        <p:spPr>
          <a:xfrm>
            <a:off x="1300649" y="2285105"/>
            <a:ext cx="7039022" cy="4262790"/>
          </a:xfrm>
          <a:prstGeom prst="rect">
            <a:avLst/>
          </a:prstGeom>
        </p:spPr>
        <p:txBody>
          <a:bodyPr lIns="0" tIns="0" rIns="0" bIns="0" rtlCol="0" anchor="t">
            <a:spAutoFit/>
          </a:bodyPr>
          <a:lstStyle/>
          <a:p>
            <a:pPr marL="0" lvl="0" indent="0" algn="l">
              <a:lnSpc>
                <a:spcPts val="3393"/>
              </a:lnSpc>
              <a:spcBef>
                <a:spcPct val="0"/>
              </a:spcBef>
            </a:pPr>
            <a:r>
              <a:rPr lang="en-US" sz="2423" spc="109">
                <a:solidFill>
                  <a:srgbClr val="337EC1"/>
                </a:solidFill>
                <a:latin typeface="Open Sans 1 Bold Italics"/>
              </a:rPr>
              <a:t>Сараптамалық жүйелер жинақталған білім базасы негізінде мәселелерді шешуге арналған, ол қарастырылып жатқан проблемалық салада сарапшылардың тәжірибесін көрсетеді. Көптеген агент жүйелер - динамикалық негізде алынған нәтижелерді алмасу арқылы білімнің бірнеше түрлі көздеріне негізделген интеграциямен сипатталатын динамикалық жүйелер. </a:t>
            </a:r>
          </a:p>
        </p:txBody>
      </p:sp>
      <p:grpSp>
        <p:nvGrpSpPr>
          <p:cNvPr id="13" name="Group 13"/>
          <p:cNvGrpSpPr/>
          <p:nvPr/>
        </p:nvGrpSpPr>
        <p:grpSpPr>
          <a:xfrm>
            <a:off x="10088487" y="3922600"/>
            <a:ext cx="8023725" cy="5335700"/>
            <a:chOff x="0" y="0"/>
            <a:chExt cx="2113245" cy="1405287"/>
          </a:xfrm>
        </p:grpSpPr>
        <p:sp>
          <p:nvSpPr>
            <p:cNvPr id="14" name="Freeform 14"/>
            <p:cNvSpPr/>
            <p:nvPr/>
          </p:nvSpPr>
          <p:spPr>
            <a:xfrm>
              <a:off x="0" y="0"/>
              <a:ext cx="2113244" cy="1405287"/>
            </a:xfrm>
            <a:custGeom>
              <a:avLst/>
              <a:gdLst/>
              <a:ahLst/>
              <a:cxnLst/>
              <a:rect l="l" t="t" r="r" b="b"/>
              <a:pathLst>
                <a:path w="2113244" h="1405287">
                  <a:moveTo>
                    <a:pt x="15438" y="0"/>
                  </a:moveTo>
                  <a:lnTo>
                    <a:pt x="2097806" y="0"/>
                  </a:lnTo>
                  <a:cubicBezTo>
                    <a:pt x="2101901" y="0"/>
                    <a:pt x="2105827" y="1627"/>
                    <a:pt x="2108723" y="4522"/>
                  </a:cubicBezTo>
                  <a:cubicBezTo>
                    <a:pt x="2111618" y="7417"/>
                    <a:pt x="2113244" y="11344"/>
                    <a:pt x="2113244" y="15438"/>
                  </a:cubicBezTo>
                  <a:lnTo>
                    <a:pt x="2113244" y="1389849"/>
                  </a:lnTo>
                  <a:cubicBezTo>
                    <a:pt x="2113244" y="1398375"/>
                    <a:pt x="2106333" y="1405287"/>
                    <a:pt x="2097806" y="1405287"/>
                  </a:cubicBezTo>
                  <a:lnTo>
                    <a:pt x="15438" y="1405287"/>
                  </a:lnTo>
                  <a:cubicBezTo>
                    <a:pt x="11344" y="1405287"/>
                    <a:pt x="7417" y="1403661"/>
                    <a:pt x="4522" y="1400766"/>
                  </a:cubicBezTo>
                  <a:cubicBezTo>
                    <a:pt x="1627" y="1397870"/>
                    <a:pt x="0" y="1393944"/>
                    <a:pt x="0" y="1389849"/>
                  </a:cubicBezTo>
                  <a:lnTo>
                    <a:pt x="0" y="15438"/>
                  </a:lnTo>
                  <a:cubicBezTo>
                    <a:pt x="0" y="11344"/>
                    <a:pt x="1627" y="7417"/>
                    <a:pt x="4522" y="4522"/>
                  </a:cubicBezTo>
                  <a:cubicBezTo>
                    <a:pt x="7417" y="1627"/>
                    <a:pt x="11344" y="0"/>
                    <a:pt x="15438" y="0"/>
                  </a:cubicBezTo>
                  <a:close/>
                </a:path>
              </a:pathLst>
            </a:custGeom>
            <a:solidFill>
              <a:srgbClr val="FCFEFF"/>
            </a:solidFill>
          </p:spPr>
        </p:sp>
        <p:sp>
          <p:nvSpPr>
            <p:cNvPr id="15" name="TextBox 15"/>
            <p:cNvSpPr txBox="1"/>
            <p:nvPr/>
          </p:nvSpPr>
          <p:spPr>
            <a:xfrm>
              <a:off x="0" y="-47625"/>
              <a:ext cx="2113245" cy="1452912"/>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0364117" y="4053714"/>
            <a:ext cx="7039022" cy="1405925"/>
          </a:xfrm>
          <a:prstGeom prst="rect">
            <a:avLst/>
          </a:prstGeom>
        </p:spPr>
        <p:txBody>
          <a:bodyPr lIns="0" tIns="0" rIns="0" bIns="0" rtlCol="0" anchor="t">
            <a:spAutoFit/>
          </a:bodyPr>
          <a:lstStyle/>
          <a:p>
            <a:pPr marL="0" lvl="0" indent="0" algn="ctr">
              <a:lnSpc>
                <a:spcPts val="2833"/>
              </a:lnSpc>
              <a:spcBef>
                <a:spcPct val="0"/>
              </a:spcBef>
            </a:pPr>
            <a:r>
              <a:rPr lang="en-US" sz="2023" spc="91">
                <a:solidFill>
                  <a:srgbClr val="337EC1"/>
                </a:solidFill>
                <a:latin typeface="Open Sans 1 Bold Italics"/>
              </a:rPr>
              <a:t>Өзін-өзі оқыту жүйесі нақты өмір жағдайларын автоматты түрде жіктеу әдістеріне негізделген. Өзін-өзі тану жүйелерінің сипаттамалары: </a:t>
            </a:r>
          </a:p>
        </p:txBody>
      </p:sp>
      <p:sp>
        <p:nvSpPr>
          <p:cNvPr id="17" name="TextBox 17"/>
          <p:cNvSpPr txBox="1"/>
          <p:nvPr/>
        </p:nvSpPr>
        <p:spPr>
          <a:xfrm>
            <a:off x="10364117" y="6078335"/>
            <a:ext cx="7472465" cy="2111709"/>
          </a:xfrm>
          <a:prstGeom prst="rect">
            <a:avLst/>
          </a:prstGeom>
        </p:spPr>
        <p:txBody>
          <a:bodyPr lIns="0" tIns="0" rIns="0" bIns="0" rtlCol="0" anchor="t">
            <a:spAutoFit/>
          </a:bodyPr>
          <a:lstStyle/>
          <a:p>
            <a:pPr algn="l">
              <a:lnSpc>
                <a:spcPts val="2851"/>
              </a:lnSpc>
              <a:spcBef>
                <a:spcPct val="0"/>
              </a:spcBef>
            </a:pPr>
            <a:r>
              <a:rPr lang="en-US" sz="2036">
                <a:solidFill>
                  <a:srgbClr val="FF5757"/>
                </a:solidFill>
                <a:latin typeface="Open Sans 2 Bold"/>
              </a:rPr>
              <a:t>– өзін-өзі оқыту жүйесі «мұғаліммен», әрбір мысал үшін белгілі бір жағдайға байланысты оның атрибуты құндылығы анық белгіленеді;</a:t>
            </a:r>
          </a:p>
          <a:p>
            <a:pPr algn="l">
              <a:lnSpc>
                <a:spcPts val="2711"/>
              </a:lnSpc>
              <a:spcBef>
                <a:spcPct val="0"/>
              </a:spcBef>
            </a:pPr>
            <a:r>
              <a:rPr lang="en-US" sz="1936">
                <a:solidFill>
                  <a:srgbClr val="5271FF"/>
                </a:solidFill>
                <a:latin typeface="Open Sans 1 Bold"/>
              </a:rPr>
              <a:t> – «мұғалімсіз» өзін-өзі оқытатын жүйелер классификация белгілері мәндерінің жақындығы бойынша жүйе жағдайлардың сыныптарын өзі бөледі.</a:t>
            </a:r>
          </a:p>
        </p:txBody>
      </p:sp>
      <p:sp>
        <p:nvSpPr>
          <p:cNvPr id="18" name="Freeform 18"/>
          <p:cNvSpPr/>
          <p:nvPr/>
        </p:nvSpPr>
        <p:spPr>
          <a:xfrm>
            <a:off x="455394" y="175549"/>
            <a:ext cx="1380097" cy="853151"/>
          </a:xfrm>
          <a:custGeom>
            <a:avLst/>
            <a:gdLst/>
            <a:ahLst/>
            <a:cxnLst/>
            <a:rect l="l" t="t" r="r" b="b"/>
            <a:pathLst>
              <a:path w="1380097" h="853151">
                <a:moveTo>
                  <a:pt x="0" y="0"/>
                </a:moveTo>
                <a:lnTo>
                  <a:pt x="1380097" y="0"/>
                </a:lnTo>
                <a:lnTo>
                  <a:pt x="1380097" y="853151"/>
                </a:lnTo>
                <a:lnTo>
                  <a:pt x="0" y="853151"/>
                </a:lnTo>
                <a:lnTo>
                  <a:pt x="0" y="0"/>
                </a:lnTo>
                <a:close/>
              </a:path>
            </a:pathLst>
          </a:custGeom>
          <a:blipFill>
            <a:blip r:embed="rId6"/>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967539" y="1391460"/>
            <a:ext cx="4806670" cy="7541864"/>
            <a:chOff x="0" y="0"/>
            <a:chExt cx="1212991" cy="1903233"/>
          </a:xfrm>
        </p:grpSpPr>
        <p:sp>
          <p:nvSpPr>
            <p:cNvPr id="3" name="Freeform 3"/>
            <p:cNvSpPr/>
            <p:nvPr/>
          </p:nvSpPr>
          <p:spPr>
            <a:xfrm>
              <a:off x="0" y="0"/>
              <a:ext cx="1212991" cy="1903232"/>
            </a:xfrm>
            <a:custGeom>
              <a:avLst/>
              <a:gdLst/>
              <a:ahLst/>
              <a:cxnLst/>
              <a:rect l="l" t="t" r="r" b="b"/>
              <a:pathLst>
                <a:path w="1212991" h="1903232">
                  <a:moveTo>
                    <a:pt x="974866" y="0"/>
                  </a:moveTo>
                  <a:lnTo>
                    <a:pt x="1212991" y="238125"/>
                  </a:lnTo>
                  <a:lnTo>
                    <a:pt x="1212991" y="1665107"/>
                  </a:lnTo>
                  <a:lnTo>
                    <a:pt x="974866" y="1903232"/>
                  </a:lnTo>
                  <a:lnTo>
                    <a:pt x="238125" y="1903232"/>
                  </a:lnTo>
                  <a:lnTo>
                    <a:pt x="0" y="1665107"/>
                  </a:lnTo>
                  <a:lnTo>
                    <a:pt x="0" y="238125"/>
                  </a:lnTo>
                  <a:lnTo>
                    <a:pt x="238125" y="0"/>
                  </a:lnTo>
                  <a:lnTo>
                    <a:pt x="974866" y="0"/>
                  </a:lnTo>
                  <a:close/>
                </a:path>
              </a:pathLst>
            </a:custGeom>
            <a:solidFill>
              <a:srgbClr val="002C66"/>
            </a:solidFill>
          </p:spPr>
        </p:sp>
        <p:sp>
          <p:nvSpPr>
            <p:cNvPr id="4" name="TextBox 4"/>
            <p:cNvSpPr txBox="1"/>
            <p:nvPr/>
          </p:nvSpPr>
          <p:spPr>
            <a:xfrm>
              <a:off x="63500" y="-50800"/>
              <a:ext cx="1085991" cy="1890533"/>
            </a:xfrm>
            <a:prstGeom prst="rect">
              <a:avLst/>
            </a:prstGeom>
          </p:spPr>
          <p:txBody>
            <a:bodyPr lIns="50800" tIns="50800" rIns="50800" bIns="50800" rtlCol="0" anchor="ctr"/>
            <a:lstStyle/>
            <a:p>
              <a:pPr algn="ctr">
                <a:lnSpc>
                  <a:spcPts val="3780"/>
                </a:lnSpc>
              </a:pPr>
              <a:endParaRPr/>
            </a:p>
          </p:txBody>
        </p:sp>
      </p:grpSp>
      <p:sp>
        <p:nvSpPr>
          <p:cNvPr id="5" name="TextBox 5"/>
          <p:cNvSpPr txBox="1"/>
          <p:nvPr/>
        </p:nvSpPr>
        <p:spPr>
          <a:xfrm>
            <a:off x="891268" y="3752850"/>
            <a:ext cx="6964112" cy="2962275"/>
          </a:xfrm>
          <a:prstGeom prst="rect">
            <a:avLst/>
          </a:prstGeom>
        </p:spPr>
        <p:txBody>
          <a:bodyPr lIns="0" tIns="0" rIns="0" bIns="0" rtlCol="0" anchor="t">
            <a:spAutoFit/>
          </a:bodyPr>
          <a:lstStyle/>
          <a:p>
            <a:pPr algn="ctr">
              <a:lnSpc>
                <a:spcPts val="4560"/>
              </a:lnSpc>
            </a:pPr>
            <a:r>
              <a:rPr lang="en-US" sz="3800">
                <a:solidFill>
                  <a:srgbClr val="FFFFFF"/>
                </a:solidFill>
                <a:latin typeface="Agrandir Wide Medium"/>
              </a:rPr>
              <a:t>Индуктивтік жүйелер жеке бөліктен жалпы мысалдарды қорытады, ал жинақтау процесі былайша жүзеге асырылады: </a:t>
            </a:r>
          </a:p>
        </p:txBody>
      </p:sp>
      <p:grpSp>
        <p:nvGrpSpPr>
          <p:cNvPr id="6" name="Group 6"/>
          <p:cNvGrpSpPr/>
          <p:nvPr/>
        </p:nvGrpSpPr>
        <p:grpSpPr>
          <a:xfrm>
            <a:off x="11454336" y="826737"/>
            <a:ext cx="5804964" cy="1216794"/>
            <a:chOff x="0" y="0"/>
            <a:chExt cx="1528879" cy="320473"/>
          </a:xfrm>
        </p:grpSpPr>
        <p:sp>
          <p:nvSpPr>
            <p:cNvPr id="7" name="Freeform 7"/>
            <p:cNvSpPr/>
            <p:nvPr/>
          </p:nvSpPr>
          <p:spPr>
            <a:xfrm>
              <a:off x="0" y="0"/>
              <a:ext cx="1528879" cy="320473"/>
            </a:xfrm>
            <a:custGeom>
              <a:avLst/>
              <a:gdLst/>
              <a:ahLst/>
              <a:cxnLst/>
              <a:rect l="l" t="t" r="r" b="b"/>
              <a:pathLst>
                <a:path w="1528879" h="320473">
                  <a:moveTo>
                    <a:pt x="68017" y="0"/>
                  </a:moveTo>
                  <a:lnTo>
                    <a:pt x="1460862" y="0"/>
                  </a:lnTo>
                  <a:cubicBezTo>
                    <a:pt x="1478901" y="0"/>
                    <a:pt x="1496202" y="7166"/>
                    <a:pt x="1508958" y="19922"/>
                  </a:cubicBezTo>
                  <a:cubicBezTo>
                    <a:pt x="1521713" y="32678"/>
                    <a:pt x="1528879" y="49978"/>
                    <a:pt x="1528879" y="68017"/>
                  </a:cubicBezTo>
                  <a:lnTo>
                    <a:pt x="1528879" y="252455"/>
                  </a:lnTo>
                  <a:cubicBezTo>
                    <a:pt x="1528879" y="290020"/>
                    <a:pt x="1498427" y="320473"/>
                    <a:pt x="1460862" y="320473"/>
                  </a:cubicBezTo>
                  <a:lnTo>
                    <a:pt x="68017" y="320473"/>
                  </a:lnTo>
                  <a:cubicBezTo>
                    <a:pt x="49978" y="320473"/>
                    <a:pt x="32678" y="313307"/>
                    <a:pt x="19922" y="300551"/>
                  </a:cubicBezTo>
                  <a:cubicBezTo>
                    <a:pt x="7166" y="287795"/>
                    <a:pt x="0" y="270495"/>
                    <a:pt x="0" y="252455"/>
                  </a:cubicBezTo>
                  <a:lnTo>
                    <a:pt x="0" y="68017"/>
                  </a:lnTo>
                  <a:cubicBezTo>
                    <a:pt x="0" y="49978"/>
                    <a:pt x="7166" y="32678"/>
                    <a:pt x="19922" y="19922"/>
                  </a:cubicBezTo>
                  <a:cubicBezTo>
                    <a:pt x="32678" y="7166"/>
                    <a:pt x="49978" y="0"/>
                    <a:pt x="68017" y="0"/>
                  </a:cubicBezTo>
                  <a:close/>
                </a:path>
              </a:pathLst>
            </a:custGeom>
            <a:gradFill rotWithShape="1">
              <a:gsLst>
                <a:gs pos="0">
                  <a:srgbClr val="000000">
                    <a:alpha val="100000"/>
                  </a:srgbClr>
                </a:gs>
                <a:gs pos="100000">
                  <a:srgbClr val="3533CD">
                    <a:alpha val="100000"/>
                  </a:srgbClr>
                </a:gs>
              </a:gsLst>
              <a:lin ang="0"/>
            </a:gradFill>
          </p:spPr>
        </p:sp>
        <p:sp>
          <p:nvSpPr>
            <p:cNvPr id="8" name="TextBox 8"/>
            <p:cNvSpPr txBox="1"/>
            <p:nvPr/>
          </p:nvSpPr>
          <p:spPr>
            <a:xfrm>
              <a:off x="0" y="-114300"/>
              <a:ext cx="1528879" cy="434773"/>
            </a:xfrm>
            <a:prstGeom prst="rect">
              <a:avLst/>
            </a:prstGeom>
          </p:spPr>
          <p:txBody>
            <a:bodyPr lIns="50800" tIns="50800" rIns="50800" bIns="50800" rtlCol="0" anchor="ctr"/>
            <a:lstStyle/>
            <a:p>
              <a:pPr algn="ctr">
                <a:lnSpc>
                  <a:spcPts val="3780"/>
                </a:lnSpc>
              </a:pPr>
              <a:endParaRPr/>
            </a:p>
          </p:txBody>
        </p:sp>
      </p:grpSp>
      <p:sp>
        <p:nvSpPr>
          <p:cNvPr id="9" name="TextBox 9"/>
          <p:cNvSpPr txBox="1"/>
          <p:nvPr/>
        </p:nvSpPr>
        <p:spPr>
          <a:xfrm>
            <a:off x="11836180" y="939921"/>
            <a:ext cx="4610622" cy="908557"/>
          </a:xfrm>
          <a:prstGeom prst="rect">
            <a:avLst/>
          </a:prstGeom>
        </p:spPr>
        <p:txBody>
          <a:bodyPr lIns="0" tIns="0" rIns="0" bIns="0" rtlCol="0" anchor="t">
            <a:spAutoFit/>
          </a:bodyPr>
          <a:lstStyle/>
          <a:p>
            <a:pPr algn="ctr">
              <a:lnSpc>
                <a:spcPts val="2422"/>
              </a:lnSpc>
            </a:pPr>
            <a:r>
              <a:rPr lang="en-US" sz="1730">
                <a:solidFill>
                  <a:srgbClr val="FFFFFF"/>
                </a:solidFill>
                <a:latin typeface="Montserrat Classic"/>
              </a:rPr>
              <a:t>1) Берілген жиындардан жіктеу белгісі таңдалады (дәйекті немесе ереже бойынша).</a:t>
            </a:r>
          </a:p>
        </p:txBody>
      </p:sp>
      <p:grpSp>
        <p:nvGrpSpPr>
          <p:cNvPr id="10" name="Group 10"/>
          <p:cNvGrpSpPr/>
          <p:nvPr/>
        </p:nvGrpSpPr>
        <p:grpSpPr>
          <a:xfrm>
            <a:off x="11456786" y="2511337"/>
            <a:ext cx="5804964" cy="1353080"/>
            <a:chOff x="0" y="0"/>
            <a:chExt cx="1528879" cy="356367"/>
          </a:xfrm>
        </p:grpSpPr>
        <p:sp>
          <p:nvSpPr>
            <p:cNvPr id="11" name="Freeform 11"/>
            <p:cNvSpPr/>
            <p:nvPr/>
          </p:nvSpPr>
          <p:spPr>
            <a:xfrm>
              <a:off x="0" y="0"/>
              <a:ext cx="1528879" cy="356367"/>
            </a:xfrm>
            <a:custGeom>
              <a:avLst/>
              <a:gdLst/>
              <a:ahLst/>
              <a:cxnLst/>
              <a:rect l="l" t="t" r="r" b="b"/>
              <a:pathLst>
                <a:path w="1528879" h="356367">
                  <a:moveTo>
                    <a:pt x="68017" y="0"/>
                  </a:moveTo>
                  <a:lnTo>
                    <a:pt x="1460862" y="0"/>
                  </a:lnTo>
                  <a:cubicBezTo>
                    <a:pt x="1478901" y="0"/>
                    <a:pt x="1496202" y="7166"/>
                    <a:pt x="1508958" y="19922"/>
                  </a:cubicBezTo>
                  <a:cubicBezTo>
                    <a:pt x="1521713" y="32678"/>
                    <a:pt x="1528879" y="49978"/>
                    <a:pt x="1528879" y="68017"/>
                  </a:cubicBezTo>
                  <a:lnTo>
                    <a:pt x="1528879" y="288349"/>
                  </a:lnTo>
                  <a:cubicBezTo>
                    <a:pt x="1528879" y="306389"/>
                    <a:pt x="1521713" y="323689"/>
                    <a:pt x="1508958" y="336445"/>
                  </a:cubicBezTo>
                  <a:cubicBezTo>
                    <a:pt x="1496202" y="349201"/>
                    <a:pt x="1478901" y="356367"/>
                    <a:pt x="1460862" y="356367"/>
                  </a:cubicBezTo>
                  <a:lnTo>
                    <a:pt x="68017" y="356367"/>
                  </a:lnTo>
                  <a:cubicBezTo>
                    <a:pt x="49978" y="356367"/>
                    <a:pt x="32678" y="349201"/>
                    <a:pt x="19922" y="336445"/>
                  </a:cubicBezTo>
                  <a:cubicBezTo>
                    <a:pt x="7166" y="323689"/>
                    <a:pt x="0" y="306389"/>
                    <a:pt x="0" y="288349"/>
                  </a:cubicBezTo>
                  <a:lnTo>
                    <a:pt x="0" y="68017"/>
                  </a:lnTo>
                  <a:cubicBezTo>
                    <a:pt x="0" y="49978"/>
                    <a:pt x="7166" y="32678"/>
                    <a:pt x="19922" y="19922"/>
                  </a:cubicBezTo>
                  <a:cubicBezTo>
                    <a:pt x="32678" y="7166"/>
                    <a:pt x="49978" y="0"/>
                    <a:pt x="68017" y="0"/>
                  </a:cubicBezTo>
                  <a:close/>
                </a:path>
              </a:pathLst>
            </a:custGeom>
            <a:gradFill rotWithShape="1">
              <a:gsLst>
                <a:gs pos="0">
                  <a:srgbClr val="000000">
                    <a:alpha val="100000"/>
                  </a:srgbClr>
                </a:gs>
                <a:gs pos="100000">
                  <a:srgbClr val="3533CD">
                    <a:alpha val="100000"/>
                  </a:srgbClr>
                </a:gs>
              </a:gsLst>
              <a:lin ang="0"/>
            </a:gradFill>
          </p:spPr>
        </p:sp>
        <p:sp>
          <p:nvSpPr>
            <p:cNvPr id="12" name="TextBox 12"/>
            <p:cNvSpPr txBox="1"/>
            <p:nvPr/>
          </p:nvSpPr>
          <p:spPr>
            <a:xfrm>
              <a:off x="0" y="-114300"/>
              <a:ext cx="1528879" cy="470667"/>
            </a:xfrm>
            <a:prstGeom prst="rect">
              <a:avLst/>
            </a:prstGeom>
          </p:spPr>
          <p:txBody>
            <a:bodyPr lIns="50800" tIns="50800" rIns="50800" bIns="50800" rtlCol="0" anchor="ctr"/>
            <a:lstStyle/>
            <a:p>
              <a:pPr algn="ctr">
                <a:lnSpc>
                  <a:spcPts val="3780"/>
                </a:lnSpc>
              </a:pPr>
              <a:endParaRPr/>
            </a:p>
          </p:txBody>
        </p:sp>
      </p:grpSp>
      <p:sp>
        <p:nvSpPr>
          <p:cNvPr id="13" name="TextBox 13"/>
          <p:cNvSpPr txBox="1"/>
          <p:nvPr/>
        </p:nvSpPr>
        <p:spPr>
          <a:xfrm>
            <a:off x="12415706" y="2721863"/>
            <a:ext cx="4450797" cy="962695"/>
          </a:xfrm>
          <a:prstGeom prst="rect">
            <a:avLst/>
          </a:prstGeom>
        </p:spPr>
        <p:txBody>
          <a:bodyPr lIns="0" tIns="0" rIns="0" bIns="0" rtlCol="0" anchor="t">
            <a:spAutoFit/>
          </a:bodyPr>
          <a:lstStyle/>
          <a:p>
            <a:pPr algn="ctr">
              <a:lnSpc>
                <a:spcPts val="2588"/>
              </a:lnSpc>
            </a:pPr>
            <a:r>
              <a:rPr lang="en-US" sz="1848">
                <a:solidFill>
                  <a:srgbClr val="FFFFFF"/>
                </a:solidFill>
                <a:latin typeface="Montserrat Classic"/>
              </a:rPr>
              <a:t>2) Таңдалған функцияның мәніне сәйкес, көптеген мысалдар жиындарға бөлінеді. </a:t>
            </a:r>
          </a:p>
        </p:txBody>
      </p:sp>
      <p:grpSp>
        <p:nvGrpSpPr>
          <p:cNvPr id="14" name="Group 14"/>
          <p:cNvGrpSpPr/>
          <p:nvPr/>
        </p:nvGrpSpPr>
        <p:grpSpPr>
          <a:xfrm>
            <a:off x="11454336" y="6211428"/>
            <a:ext cx="5804964" cy="1979618"/>
            <a:chOff x="0" y="0"/>
            <a:chExt cx="1528879" cy="521381"/>
          </a:xfrm>
        </p:grpSpPr>
        <p:sp>
          <p:nvSpPr>
            <p:cNvPr id="15" name="Freeform 15"/>
            <p:cNvSpPr/>
            <p:nvPr/>
          </p:nvSpPr>
          <p:spPr>
            <a:xfrm>
              <a:off x="0" y="0"/>
              <a:ext cx="1528879" cy="521381"/>
            </a:xfrm>
            <a:custGeom>
              <a:avLst/>
              <a:gdLst/>
              <a:ahLst/>
              <a:cxnLst/>
              <a:rect l="l" t="t" r="r" b="b"/>
              <a:pathLst>
                <a:path w="1528879" h="521381">
                  <a:moveTo>
                    <a:pt x="68017" y="0"/>
                  </a:moveTo>
                  <a:lnTo>
                    <a:pt x="1460862" y="0"/>
                  </a:lnTo>
                  <a:cubicBezTo>
                    <a:pt x="1478901" y="0"/>
                    <a:pt x="1496202" y="7166"/>
                    <a:pt x="1508958" y="19922"/>
                  </a:cubicBezTo>
                  <a:cubicBezTo>
                    <a:pt x="1521713" y="32678"/>
                    <a:pt x="1528879" y="49978"/>
                    <a:pt x="1528879" y="68017"/>
                  </a:cubicBezTo>
                  <a:lnTo>
                    <a:pt x="1528879" y="453364"/>
                  </a:lnTo>
                  <a:cubicBezTo>
                    <a:pt x="1528879" y="490929"/>
                    <a:pt x="1498427" y="521381"/>
                    <a:pt x="1460862" y="521381"/>
                  </a:cubicBezTo>
                  <a:lnTo>
                    <a:pt x="68017" y="521381"/>
                  </a:lnTo>
                  <a:cubicBezTo>
                    <a:pt x="49978" y="521381"/>
                    <a:pt x="32678" y="514215"/>
                    <a:pt x="19922" y="501459"/>
                  </a:cubicBezTo>
                  <a:cubicBezTo>
                    <a:pt x="7166" y="488703"/>
                    <a:pt x="0" y="471403"/>
                    <a:pt x="0" y="453364"/>
                  </a:cubicBezTo>
                  <a:lnTo>
                    <a:pt x="0" y="68017"/>
                  </a:lnTo>
                  <a:cubicBezTo>
                    <a:pt x="0" y="49978"/>
                    <a:pt x="7166" y="32678"/>
                    <a:pt x="19922" y="19922"/>
                  </a:cubicBezTo>
                  <a:cubicBezTo>
                    <a:pt x="32678" y="7166"/>
                    <a:pt x="49978" y="0"/>
                    <a:pt x="68017" y="0"/>
                  </a:cubicBezTo>
                  <a:close/>
                </a:path>
              </a:pathLst>
            </a:custGeom>
            <a:gradFill rotWithShape="1">
              <a:gsLst>
                <a:gs pos="0">
                  <a:srgbClr val="000000">
                    <a:alpha val="100000"/>
                  </a:srgbClr>
                </a:gs>
                <a:gs pos="100000">
                  <a:srgbClr val="3533CD">
                    <a:alpha val="100000"/>
                  </a:srgbClr>
                </a:gs>
              </a:gsLst>
              <a:lin ang="0"/>
            </a:gradFill>
          </p:spPr>
        </p:sp>
        <p:sp>
          <p:nvSpPr>
            <p:cNvPr id="16" name="TextBox 16"/>
            <p:cNvSpPr txBox="1"/>
            <p:nvPr/>
          </p:nvSpPr>
          <p:spPr>
            <a:xfrm>
              <a:off x="0" y="-114300"/>
              <a:ext cx="1528879" cy="635681"/>
            </a:xfrm>
            <a:prstGeom prst="rect">
              <a:avLst/>
            </a:prstGeom>
          </p:spPr>
          <p:txBody>
            <a:bodyPr lIns="50800" tIns="50800" rIns="50800" bIns="50800" rtlCol="0" anchor="ctr"/>
            <a:lstStyle/>
            <a:p>
              <a:pPr algn="ctr">
                <a:lnSpc>
                  <a:spcPts val="3780"/>
                </a:lnSpc>
              </a:pPr>
              <a:endParaRPr/>
            </a:p>
          </p:txBody>
        </p:sp>
      </p:grpSp>
      <p:grpSp>
        <p:nvGrpSpPr>
          <p:cNvPr id="17" name="Group 17"/>
          <p:cNvGrpSpPr/>
          <p:nvPr/>
        </p:nvGrpSpPr>
        <p:grpSpPr>
          <a:xfrm>
            <a:off x="11454336" y="8562521"/>
            <a:ext cx="5699765" cy="1360967"/>
            <a:chOff x="0" y="0"/>
            <a:chExt cx="1501173" cy="358444"/>
          </a:xfrm>
        </p:grpSpPr>
        <p:sp>
          <p:nvSpPr>
            <p:cNvPr id="18" name="Freeform 18"/>
            <p:cNvSpPr/>
            <p:nvPr/>
          </p:nvSpPr>
          <p:spPr>
            <a:xfrm>
              <a:off x="0" y="0"/>
              <a:ext cx="1501173" cy="358444"/>
            </a:xfrm>
            <a:custGeom>
              <a:avLst/>
              <a:gdLst/>
              <a:ahLst/>
              <a:cxnLst/>
              <a:rect l="l" t="t" r="r" b="b"/>
              <a:pathLst>
                <a:path w="1501173" h="358444">
                  <a:moveTo>
                    <a:pt x="69273" y="0"/>
                  </a:moveTo>
                  <a:lnTo>
                    <a:pt x="1431900" y="0"/>
                  </a:lnTo>
                  <a:cubicBezTo>
                    <a:pt x="1470158" y="0"/>
                    <a:pt x="1501173" y="31014"/>
                    <a:pt x="1501173" y="69273"/>
                  </a:cubicBezTo>
                  <a:lnTo>
                    <a:pt x="1501173" y="289171"/>
                  </a:lnTo>
                  <a:cubicBezTo>
                    <a:pt x="1501173" y="307544"/>
                    <a:pt x="1493874" y="325163"/>
                    <a:pt x="1480883" y="338154"/>
                  </a:cubicBezTo>
                  <a:cubicBezTo>
                    <a:pt x="1467892" y="351146"/>
                    <a:pt x="1450272" y="358444"/>
                    <a:pt x="1431900" y="358444"/>
                  </a:cubicBezTo>
                  <a:lnTo>
                    <a:pt x="69273" y="358444"/>
                  </a:lnTo>
                  <a:cubicBezTo>
                    <a:pt x="50900" y="358444"/>
                    <a:pt x="33281" y="351146"/>
                    <a:pt x="20289" y="338154"/>
                  </a:cubicBezTo>
                  <a:cubicBezTo>
                    <a:pt x="7298" y="325163"/>
                    <a:pt x="0" y="307544"/>
                    <a:pt x="0" y="289171"/>
                  </a:cubicBezTo>
                  <a:lnTo>
                    <a:pt x="0" y="69273"/>
                  </a:lnTo>
                  <a:cubicBezTo>
                    <a:pt x="0" y="50900"/>
                    <a:pt x="7298" y="33281"/>
                    <a:pt x="20289" y="20289"/>
                  </a:cubicBezTo>
                  <a:cubicBezTo>
                    <a:pt x="33281" y="7298"/>
                    <a:pt x="50900" y="0"/>
                    <a:pt x="69273" y="0"/>
                  </a:cubicBezTo>
                  <a:close/>
                </a:path>
              </a:pathLst>
            </a:custGeom>
            <a:gradFill rotWithShape="1">
              <a:gsLst>
                <a:gs pos="0">
                  <a:srgbClr val="000000">
                    <a:alpha val="100000"/>
                  </a:srgbClr>
                </a:gs>
                <a:gs pos="100000">
                  <a:srgbClr val="3533CD">
                    <a:alpha val="100000"/>
                  </a:srgbClr>
                </a:gs>
              </a:gsLst>
              <a:lin ang="0"/>
            </a:gradFill>
          </p:spPr>
        </p:sp>
        <p:sp>
          <p:nvSpPr>
            <p:cNvPr id="19" name="TextBox 19"/>
            <p:cNvSpPr txBox="1"/>
            <p:nvPr/>
          </p:nvSpPr>
          <p:spPr>
            <a:xfrm>
              <a:off x="0" y="-114300"/>
              <a:ext cx="1501173" cy="472744"/>
            </a:xfrm>
            <a:prstGeom prst="rect">
              <a:avLst/>
            </a:prstGeom>
          </p:spPr>
          <p:txBody>
            <a:bodyPr lIns="50800" tIns="50800" rIns="50800" bIns="50800" rtlCol="0" anchor="ctr"/>
            <a:lstStyle/>
            <a:p>
              <a:pPr algn="ctr">
                <a:lnSpc>
                  <a:spcPts val="3780"/>
                </a:lnSpc>
              </a:pPr>
              <a:endParaRPr/>
            </a:p>
          </p:txBody>
        </p:sp>
      </p:grpSp>
      <p:grpSp>
        <p:nvGrpSpPr>
          <p:cNvPr id="20" name="Group 20"/>
          <p:cNvGrpSpPr/>
          <p:nvPr/>
        </p:nvGrpSpPr>
        <p:grpSpPr>
          <a:xfrm>
            <a:off x="11454336" y="4311933"/>
            <a:ext cx="5777113" cy="1419791"/>
            <a:chOff x="0" y="0"/>
            <a:chExt cx="1521544" cy="373937"/>
          </a:xfrm>
        </p:grpSpPr>
        <p:sp>
          <p:nvSpPr>
            <p:cNvPr id="21" name="Freeform 21"/>
            <p:cNvSpPr/>
            <p:nvPr/>
          </p:nvSpPr>
          <p:spPr>
            <a:xfrm>
              <a:off x="0" y="0"/>
              <a:ext cx="1521544" cy="373937"/>
            </a:xfrm>
            <a:custGeom>
              <a:avLst/>
              <a:gdLst/>
              <a:ahLst/>
              <a:cxnLst/>
              <a:rect l="l" t="t" r="r" b="b"/>
              <a:pathLst>
                <a:path w="1521544" h="373937">
                  <a:moveTo>
                    <a:pt x="68345" y="0"/>
                  </a:moveTo>
                  <a:lnTo>
                    <a:pt x="1453199" y="0"/>
                  </a:lnTo>
                  <a:cubicBezTo>
                    <a:pt x="1471325" y="0"/>
                    <a:pt x="1488709" y="7201"/>
                    <a:pt x="1501526" y="20018"/>
                  </a:cubicBezTo>
                  <a:cubicBezTo>
                    <a:pt x="1514344" y="32835"/>
                    <a:pt x="1521544" y="50219"/>
                    <a:pt x="1521544" y="68345"/>
                  </a:cubicBezTo>
                  <a:lnTo>
                    <a:pt x="1521544" y="305592"/>
                  </a:lnTo>
                  <a:cubicBezTo>
                    <a:pt x="1521544" y="323718"/>
                    <a:pt x="1514344" y="341102"/>
                    <a:pt x="1501526" y="353919"/>
                  </a:cubicBezTo>
                  <a:cubicBezTo>
                    <a:pt x="1488709" y="366736"/>
                    <a:pt x="1471325" y="373937"/>
                    <a:pt x="1453199" y="373937"/>
                  </a:cubicBezTo>
                  <a:lnTo>
                    <a:pt x="68345" y="373937"/>
                  </a:lnTo>
                  <a:cubicBezTo>
                    <a:pt x="50219" y="373937"/>
                    <a:pt x="32835" y="366736"/>
                    <a:pt x="20018" y="353919"/>
                  </a:cubicBezTo>
                  <a:cubicBezTo>
                    <a:pt x="7201" y="341102"/>
                    <a:pt x="0" y="323718"/>
                    <a:pt x="0" y="305592"/>
                  </a:cubicBezTo>
                  <a:lnTo>
                    <a:pt x="0" y="68345"/>
                  </a:lnTo>
                  <a:cubicBezTo>
                    <a:pt x="0" y="50219"/>
                    <a:pt x="7201" y="32835"/>
                    <a:pt x="20018" y="20018"/>
                  </a:cubicBezTo>
                  <a:cubicBezTo>
                    <a:pt x="32835" y="7201"/>
                    <a:pt x="50219" y="0"/>
                    <a:pt x="68345" y="0"/>
                  </a:cubicBezTo>
                  <a:close/>
                </a:path>
              </a:pathLst>
            </a:custGeom>
            <a:gradFill rotWithShape="1">
              <a:gsLst>
                <a:gs pos="0">
                  <a:srgbClr val="000000">
                    <a:alpha val="100000"/>
                  </a:srgbClr>
                </a:gs>
                <a:gs pos="100000">
                  <a:srgbClr val="3533CD">
                    <a:alpha val="100000"/>
                  </a:srgbClr>
                </a:gs>
              </a:gsLst>
              <a:lin ang="0"/>
            </a:gradFill>
          </p:spPr>
        </p:sp>
        <p:sp>
          <p:nvSpPr>
            <p:cNvPr id="22" name="TextBox 22"/>
            <p:cNvSpPr txBox="1"/>
            <p:nvPr/>
          </p:nvSpPr>
          <p:spPr>
            <a:xfrm>
              <a:off x="0" y="-114300"/>
              <a:ext cx="1521544" cy="488237"/>
            </a:xfrm>
            <a:prstGeom prst="rect">
              <a:avLst/>
            </a:prstGeom>
          </p:spPr>
          <p:txBody>
            <a:bodyPr lIns="50800" tIns="50800" rIns="50800" bIns="50800" rtlCol="0" anchor="ctr"/>
            <a:lstStyle/>
            <a:p>
              <a:pPr algn="ctr">
                <a:lnSpc>
                  <a:spcPts val="3780"/>
                </a:lnSpc>
              </a:pPr>
              <a:endParaRPr/>
            </a:p>
          </p:txBody>
        </p:sp>
      </p:grpSp>
      <p:sp>
        <p:nvSpPr>
          <p:cNvPr id="23" name="TextBox 23"/>
          <p:cNvSpPr txBox="1"/>
          <p:nvPr/>
        </p:nvSpPr>
        <p:spPr>
          <a:xfrm>
            <a:off x="11743122" y="4577563"/>
            <a:ext cx="5204443" cy="687150"/>
          </a:xfrm>
          <a:prstGeom prst="rect">
            <a:avLst/>
          </a:prstGeom>
        </p:spPr>
        <p:txBody>
          <a:bodyPr lIns="0" tIns="0" rIns="0" bIns="0" rtlCol="0" anchor="t">
            <a:spAutoFit/>
          </a:bodyPr>
          <a:lstStyle/>
          <a:p>
            <a:pPr algn="ctr">
              <a:lnSpc>
                <a:spcPts val="2784"/>
              </a:lnSpc>
            </a:pPr>
            <a:r>
              <a:rPr lang="en-US" sz="1989">
                <a:solidFill>
                  <a:srgbClr val="FFFFFF"/>
                </a:solidFill>
                <a:latin typeface="Montserrat Classic"/>
              </a:rPr>
              <a:t>3) Мысалдың бір класқа жататындығы туралы тексеру жүргізіледі. </a:t>
            </a:r>
          </a:p>
        </p:txBody>
      </p:sp>
      <p:sp>
        <p:nvSpPr>
          <p:cNvPr id="24" name="TextBox 24"/>
          <p:cNvSpPr txBox="1"/>
          <p:nvPr/>
        </p:nvSpPr>
        <p:spPr>
          <a:xfrm>
            <a:off x="11775113" y="6285865"/>
            <a:ext cx="5236914" cy="1710496"/>
          </a:xfrm>
          <a:prstGeom prst="rect">
            <a:avLst/>
          </a:prstGeom>
        </p:spPr>
        <p:txBody>
          <a:bodyPr lIns="0" tIns="0" rIns="0" bIns="0" rtlCol="0" anchor="t">
            <a:spAutoFit/>
          </a:bodyPr>
          <a:lstStyle/>
          <a:p>
            <a:pPr algn="ctr">
              <a:lnSpc>
                <a:spcPts val="2320"/>
              </a:lnSpc>
            </a:pPr>
            <a:r>
              <a:rPr lang="en-US" sz="1657">
                <a:solidFill>
                  <a:srgbClr val="FFFFFF"/>
                </a:solidFill>
                <a:latin typeface="Montserrat Classic"/>
              </a:rPr>
              <a:t>4) Егер мысалдардың қандай да бір ішкі жиыны бір ішкі сыныпқа тиесілі болса, яғни ішкі жиынның барлық мысалдары класс құраушы белгінің мәні сәйкес келсе, онда жіктеу процесі аяқталады. ( жіктеудің қалған белгілері қарастырылмайды). </a:t>
            </a:r>
          </a:p>
        </p:txBody>
      </p:sp>
      <p:sp>
        <p:nvSpPr>
          <p:cNvPr id="25" name="TextBox 25"/>
          <p:cNvSpPr txBox="1"/>
          <p:nvPr/>
        </p:nvSpPr>
        <p:spPr>
          <a:xfrm>
            <a:off x="11871042" y="8781596"/>
            <a:ext cx="5074073" cy="932115"/>
          </a:xfrm>
          <a:prstGeom prst="rect">
            <a:avLst/>
          </a:prstGeom>
        </p:spPr>
        <p:txBody>
          <a:bodyPr lIns="0" tIns="0" rIns="0" bIns="0" rtlCol="0" anchor="t">
            <a:spAutoFit/>
          </a:bodyPr>
          <a:lstStyle/>
          <a:p>
            <a:pPr algn="ctr">
              <a:lnSpc>
                <a:spcPts val="2490"/>
              </a:lnSpc>
            </a:pPr>
            <a:r>
              <a:rPr lang="ru-RU" sz="1778" dirty="0">
                <a:solidFill>
                  <a:srgbClr val="FFFFFF"/>
                </a:solidFill>
                <a:latin typeface="Montserrat Classic"/>
              </a:rPr>
              <a:t>5</a:t>
            </a:r>
            <a:r>
              <a:rPr lang="en-US" sz="1778" dirty="0">
                <a:solidFill>
                  <a:srgbClr val="FFFFFF"/>
                </a:solidFill>
                <a:latin typeface="Montserrat Classic"/>
              </a:rPr>
              <a:t>) Сәйкес </a:t>
            </a:r>
            <a:r>
              <a:rPr lang="en-US" sz="1778" dirty="0" err="1">
                <a:solidFill>
                  <a:srgbClr val="FFFFFF"/>
                </a:solidFill>
                <a:latin typeface="Montserrat Classic"/>
              </a:rPr>
              <a:t>келмейтін</a:t>
            </a:r>
            <a:r>
              <a:rPr lang="en-US" sz="1778" dirty="0">
                <a:solidFill>
                  <a:srgbClr val="FFFFFF"/>
                </a:solidFill>
                <a:latin typeface="Montserrat Classic"/>
              </a:rPr>
              <a:t> </a:t>
            </a:r>
            <a:r>
              <a:rPr lang="en-US" sz="1778" dirty="0" err="1">
                <a:solidFill>
                  <a:srgbClr val="FFFFFF"/>
                </a:solidFill>
                <a:latin typeface="Montserrat Classic"/>
              </a:rPr>
              <a:t>мәні</a:t>
            </a:r>
            <a:r>
              <a:rPr lang="en-US" sz="1778" dirty="0">
                <a:solidFill>
                  <a:srgbClr val="FFFFFF"/>
                </a:solidFill>
                <a:latin typeface="Montserrat Classic"/>
              </a:rPr>
              <a:t> </a:t>
            </a:r>
            <a:r>
              <a:rPr lang="en-US" sz="1778" dirty="0" err="1">
                <a:solidFill>
                  <a:srgbClr val="FFFFFF"/>
                </a:solidFill>
                <a:latin typeface="Montserrat Classic"/>
              </a:rPr>
              <a:t>бар</a:t>
            </a:r>
            <a:r>
              <a:rPr lang="en-US" sz="1778" dirty="0">
                <a:solidFill>
                  <a:srgbClr val="FFFFFF"/>
                </a:solidFill>
                <a:latin typeface="Montserrat Classic"/>
              </a:rPr>
              <a:t> </a:t>
            </a:r>
            <a:r>
              <a:rPr lang="en-US" sz="1778" dirty="0" err="1">
                <a:solidFill>
                  <a:srgbClr val="FFFFFF"/>
                </a:solidFill>
                <a:latin typeface="Montserrat Classic"/>
              </a:rPr>
              <a:t>мысалдар</a:t>
            </a:r>
            <a:r>
              <a:rPr lang="en-US" sz="1778" dirty="0">
                <a:solidFill>
                  <a:srgbClr val="FFFFFF"/>
                </a:solidFill>
                <a:latin typeface="Montserrat Classic"/>
              </a:rPr>
              <a:t> </a:t>
            </a:r>
            <a:r>
              <a:rPr lang="en-US" sz="1778" dirty="0" err="1">
                <a:solidFill>
                  <a:srgbClr val="FFFFFF"/>
                </a:solidFill>
                <a:latin typeface="Montserrat Classic"/>
              </a:rPr>
              <a:t>жиыны</a:t>
            </a:r>
            <a:r>
              <a:rPr lang="en-US" sz="1778" dirty="0">
                <a:solidFill>
                  <a:srgbClr val="FFFFFF"/>
                </a:solidFill>
                <a:latin typeface="Montserrat Classic"/>
              </a:rPr>
              <a:t> үшін </a:t>
            </a:r>
            <a:r>
              <a:rPr lang="en-US" sz="1778" dirty="0" err="1">
                <a:solidFill>
                  <a:srgbClr val="FFFFFF"/>
                </a:solidFill>
                <a:latin typeface="Montserrat Classic"/>
              </a:rPr>
              <a:t>сыныптау</a:t>
            </a:r>
            <a:r>
              <a:rPr lang="en-US" sz="1778" dirty="0">
                <a:solidFill>
                  <a:srgbClr val="FFFFFF"/>
                </a:solidFill>
                <a:latin typeface="Montserrat Classic"/>
              </a:rPr>
              <a:t> </a:t>
            </a:r>
            <a:r>
              <a:rPr lang="en-US" sz="1778" dirty="0" err="1">
                <a:solidFill>
                  <a:srgbClr val="FFFFFF"/>
                </a:solidFill>
                <a:latin typeface="Montserrat Classic"/>
              </a:rPr>
              <a:t>процесі</a:t>
            </a:r>
            <a:r>
              <a:rPr lang="en-US" sz="1778" dirty="0">
                <a:solidFill>
                  <a:srgbClr val="FFFFFF"/>
                </a:solidFill>
                <a:latin typeface="Montserrat Classic"/>
              </a:rPr>
              <a:t> 1-тармақтан бастап </a:t>
            </a:r>
            <a:r>
              <a:rPr lang="en-US" sz="1778" dirty="0" err="1">
                <a:solidFill>
                  <a:srgbClr val="FFFFFF"/>
                </a:solidFill>
                <a:latin typeface="Montserrat Classic"/>
              </a:rPr>
              <a:t>жалғасады</a:t>
            </a:r>
            <a:r>
              <a:rPr lang="en-US" sz="1778" dirty="0">
                <a:solidFill>
                  <a:srgbClr val="FFFFFF"/>
                </a:solidFill>
                <a:latin typeface="Montserrat Classic"/>
              </a:rPr>
              <a:t>. </a:t>
            </a:r>
          </a:p>
        </p:txBody>
      </p:sp>
      <p:grpSp>
        <p:nvGrpSpPr>
          <p:cNvPr id="26" name="Group 26"/>
          <p:cNvGrpSpPr/>
          <p:nvPr/>
        </p:nvGrpSpPr>
        <p:grpSpPr>
          <a:xfrm rot="5400000">
            <a:off x="1312974" y="7272619"/>
            <a:ext cx="2315586" cy="7075133"/>
            <a:chOff x="0" y="0"/>
            <a:chExt cx="583389" cy="1782509"/>
          </a:xfrm>
        </p:grpSpPr>
        <p:sp>
          <p:nvSpPr>
            <p:cNvPr id="27" name="Freeform 27"/>
            <p:cNvSpPr/>
            <p:nvPr/>
          </p:nvSpPr>
          <p:spPr>
            <a:xfrm>
              <a:off x="0" y="0"/>
              <a:ext cx="583389" cy="1782509"/>
            </a:xfrm>
            <a:custGeom>
              <a:avLst/>
              <a:gdLst/>
              <a:ahLst/>
              <a:cxnLst/>
              <a:rect l="l" t="t" r="r" b="b"/>
              <a:pathLst>
                <a:path w="583389" h="1782509">
                  <a:moveTo>
                    <a:pt x="345264" y="0"/>
                  </a:moveTo>
                  <a:lnTo>
                    <a:pt x="583389" y="238125"/>
                  </a:lnTo>
                  <a:lnTo>
                    <a:pt x="583389" y="1544384"/>
                  </a:lnTo>
                  <a:lnTo>
                    <a:pt x="345264" y="1782509"/>
                  </a:lnTo>
                  <a:lnTo>
                    <a:pt x="238125" y="1782509"/>
                  </a:lnTo>
                  <a:lnTo>
                    <a:pt x="0" y="1544384"/>
                  </a:lnTo>
                  <a:lnTo>
                    <a:pt x="0" y="238125"/>
                  </a:lnTo>
                  <a:lnTo>
                    <a:pt x="238125" y="0"/>
                  </a:lnTo>
                  <a:lnTo>
                    <a:pt x="345264" y="0"/>
                  </a:lnTo>
                  <a:close/>
                </a:path>
              </a:pathLst>
            </a:custGeom>
            <a:solidFill>
              <a:srgbClr val="002C66"/>
            </a:solidFill>
          </p:spPr>
        </p:sp>
        <p:sp>
          <p:nvSpPr>
            <p:cNvPr id="28" name="TextBox 28"/>
            <p:cNvSpPr txBox="1"/>
            <p:nvPr/>
          </p:nvSpPr>
          <p:spPr>
            <a:xfrm>
              <a:off x="63500" y="-50800"/>
              <a:ext cx="456389" cy="1769809"/>
            </a:xfrm>
            <a:prstGeom prst="rect">
              <a:avLst/>
            </a:prstGeom>
          </p:spPr>
          <p:txBody>
            <a:bodyPr lIns="50800" tIns="50800" rIns="50800" bIns="50800" rtlCol="0" anchor="ctr"/>
            <a:lstStyle/>
            <a:p>
              <a:pPr algn="ctr">
                <a:lnSpc>
                  <a:spcPts val="3780"/>
                </a:lnSpc>
              </a:pPr>
              <a:endParaRPr/>
            </a:p>
          </p:txBody>
        </p:sp>
      </p:grpSp>
      <p:grpSp>
        <p:nvGrpSpPr>
          <p:cNvPr id="29" name="Group 29"/>
          <p:cNvGrpSpPr/>
          <p:nvPr/>
        </p:nvGrpSpPr>
        <p:grpSpPr>
          <a:xfrm rot="5400000">
            <a:off x="5381436" y="-3899378"/>
            <a:ext cx="2315586" cy="6778571"/>
            <a:chOff x="0" y="0"/>
            <a:chExt cx="583389" cy="1707793"/>
          </a:xfrm>
        </p:grpSpPr>
        <p:sp>
          <p:nvSpPr>
            <p:cNvPr id="30" name="Freeform 30"/>
            <p:cNvSpPr/>
            <p:nvPr/>
          </p:nvSpPr>
          <p:spPr>
            <a:xfrm>
              <a:off x="0" y="0"/>
              <a:ext cx="583389" cy="1707793"/>
            </a:xfrm>
            <a:custGeom>
              <a:avLst/>
              <a:gdLst/>
              <a:ahLst/>
              <a:cxnLst/>
              <a:rect l="l" t="t" r="r" b="b"/>
              <a:pathLst>
                <a:path w="583389" h="1707793">
                  <a:moveTo>
                    <a:pt x="345264" y="0"/>
                  </a:moveTo>
                  <a:lnTo>
                    <a:pt x="583389" y="238125"/>
                  </a:lnTo>
                  <a:lnTo>
                    <a:pt x="583389" y="1469668"/>
                  </a:lnTo>
                  <a:lnTo>
                    <a:pt x="345264" y="1707793"/>
                  </a:lnTo>
                  <a:lnTo>
                    <a:pt x="238125" y="1707793"/>
                  </a:lnTo>
                  <a:lnTo>
                    <a:pt x="0" y="1469668"/>
                  </a:lnTo>
                  <a:lnTo>
                    <a:pt x="0" y="238125"/>
                  </a:lnTo>
                  <a:lnTo>
                    <a:pt x="238125" y="0"/>
                  </a:lnTo>
                  <a:lnTo>
                    <a:pt x="345264" y="0"/>
                  </a:lnTo>
                  <a:close/>
                </a:path>
              </a:pathLst>
            </a:custGeom>
            <a:solidFill>
              <a:srgbClr val="03459D"/>
            </a:solidFill>
          </p:spPr>
        </p:sp>
        <p:sp>
          <p:nvSpPr>
            <p:cNvPr id="31" name="TextBox 31"/>
            <p:cNvSpPr txBox="1"/>
            <p:nvPr/>
          </p:nvSpPr>
          <p:spPr>
            <a:xfrm>
              <a:off x="63500" y="-50800"/>
              <a:ext cx="456389" cy="1695093"/>
            </a:xfrm>
            <a:prstGeom prst="rect">
              <a:avLst/>
            </a:prstGeom>
          </p:spPr>
          <p:txBody>
            <a:bodyPr lIns="50800" tIns="50800" rIns="50800" bIns="50800" rtlCol="0" anchor="ctr"/>
            <a:lstStyle/>
            <a:p>
              <a:pPr algn="ctr">
                <a:lnSpc>
                  <a:spcPts val="3780"/>
                </a:lnSpc>
              </a:pPr>
              <a:endParaRPr/>
            </a:p>
          </p:txBody>
        </p:sp>
      </p:grpSp>
      <p:grpSp>
        <p:nvGrpSpPr>
          <p:cNvPr id="32" name="Group 32"/>
          <p:cNvGrpSpPr/>
          <p:nvPr/>
        </p:nvGrpSpPr>
        <p:grpSpPr>
          <a:xfrm rot="5400000">
            <a:off x="4066983" y="7691995"/>
            <a:ext cx="2315586" cy="6778571"/>
            <a:chOff x="0" y="0"/>
            <a:chExt cx="583389" cy="1707793"/>
          </a:xfrm>
        </p:grpSpPr>
        <p:sp>
          <p:nvSpPr>
            <p:cNvPr id="33" name="Freeform 33"/>
            <p:cNvSpPr/>
            <p:nvPr/>
          </p:nvSpPr>
          <p:spPr>
            <a:xfrm>
              <a:off x="0" y="0"/>
              <a:ext cx="583389" cy="1707793"/>
            </a:xfrm>
            <a:custGeom>
              <a:avLst/>
              <a:gdLst/>
              <a:ahLst/>
              <a:cxnLst/>
              <a:rect l="l" t="t" r="r" b="b"/>
              <a:pathLst>
                <a:path w="583389" h="1707793">
                  <a:moveTo>
                    <a:pt x="345264" y="0"/>
                  </a:moveTo>
                  <a:lnTo>
                    <a:pt x="583389" y="238125"/>
                  </a:lnTo>
                  <a:lnTo>
                    <a:pt x="583389" y="1469668"/>
                  </a:lnTo>
                  <a:lnTo>
                    <a:pt x="345264" y="1707793"/>
                  </a:lnTo>
                  <a:lnTo>
                    <a:pt x="238125" y="1707793"/>
                  </a:lnTo>
                  <a:lnTo>
                    <a:pt x="0" y="1469668"/>
                  </a:lnTo>
                  <a:lnTo>
                    <a:pt x="0" y="238125"/>
                  </a:lnTo>
                  <a:lnTo>
                    <a:pt x="238125" y="0"/>
                  </a:lnTo>
                  <a:lnTo>
                    <a:pt x="345264" y="0"/>
                  </a:lnTo>
                  <a:close/>
                </a:path>
              </a:pathLst>
            </a:custGeom>
            <a:solidFill>
              <a:srgbClr val="03459D"/>
            </a:solidFill>
          </p:spPr>
        </p:sp>
        <p:sp>
          <p:nvSpPr>
            <p:cNvPr id="34" name="TextBox 34"/>
            <p:cNvSpPr txBox="1"/>
            <p:nvPr/>
          </p:nvSpPr>
          <p:spPr>
            <a:xfrm>
              <a:off x="63500" y="-50800"/>
              <a:ext cx="456389" cy="1695093"/>
            </a:xfrm>
            <a:prstGeom prst="rect">
              <a:avLst/>
            </a:prstGeom>
          </p:spPr>
          <p:txBody>
            <a:bodyPr lIns="50800" tIns="50800" rIns="50800" bIns="50800" rtlCol="0" anchor="ctr"/>
            <a:lstStyle/>
            <a:p>
              <a:pPr algn="ctr">
                <a:lnSpc>
                  <a:spcPts val="3780"/>
                </a:lnSpc>
              </a:pPr>
              <a:endParaRPr/>
            </a:p>
          </p:txBody>
        </p:sp>
      </p:grpSp>
      <p:grpSp>
        <p:nvGrpSpPr>
          <p:cNvPr id="35" name="Group 35"/>
          <p:cNvGrpSpPr/>
          <p:nvPr/>
        </p:nvGrpSpPr>
        <p:grpSpPr>
          <a:xfrm rot="5400000">
            <a:off x="17950118" y="3858075"/>
            <a:ext cx="2808393" cy="3385029"/>
            <a:chOff x="0" y="0"/>
            <a:chExt cx="702142" cy="846310"/>
          </a:xfrm>
        </p:grpSpPr>
        <p:sp>
          <p:nvSpPr>
            <p:cNvPr id="36" name="Freeform 36"/>
            <p:cNvSpPr/>
            <p:nvPr/>
          </p:nvSpPr>
          <p:spPr>
            <a:xfrm>
              <a:off x="0" y="0"/>
              <a:ext cx="702142" cy="846310"/>
            </a:xfrm>
            <a:custGeom>
              <a:avLst/>
              <a:gdLst/>
              <a:ahLst/>
              <a:cxnLst/>
              <a:rect l="l" t="t" r="r" b="b"/>
              <a:pathLst>
                <a:path w="702142" h="846310">
                  <a:moveTo>
                    <a:pt x="464017" y="0"/>
                  </a:moveTo>
                  <a:lnTo>
                    <a:pt x="702142" y="238125"/>
                  </a:lnTo>
                  <a:lnTo>
                    <a:pt x="702142" y="608185"/>
                  </a:lnTo>
                  <a:lnTo>
                    <a:pt x="464017" y="846310"/>
                  </a:lnTo>
                  <a:lnTo>
                    <a:pt x="238125" y="846310"/>
                  </a:lnTo>
                  <a:lnTo>
                    <a:pt x="0" y="608185"/>
                  </a:lnTo>
                  <a:lnTo>
                    <a:pt x="0" y="238125"/>
                  </a:lnTo>
                  <a:lnTo>
                    <a:pt x="238125" y="0"/>
                  </a:lnTo>
                  <a:lnTo>
                    <a:pt x="464017" y="0"/>
                  </a:lnTo>
                  <a:close/>
                </a:path>
              </a:pathLst>
            </a:custGeom>
            <a:solidFill>
              <a:srgbClr val="03459D"/>
            </a:solidFill>
          </p:spPr>
        </p:sp>
        <p:sp>
          <p:nvSpPr>
            <p:cNvPr id="37" name="TextBox 37"/>
            <p:cNvSpPr txBox="1"/>
            <p:nvPr/>
          </p:nvSpPr>
          <p:spPr>
            <a:xfrm>
              <a:off x="63500" y="-50800"/>
              <a:ext cx="575142" cy="833610"/>
            </a:xfrm>
            <a:prstGeom prst="rect">
              <a:avLst/>
            </a:prstGeom>
          </p:spPr>
          <p:txBody>
            <a:bodyPr lIns="50800" tIns="50800" rIns="50800" bIns="50800" rtlCol="0" anchor="ctr"/>
            <a:lstStyle/>
            <a:p>
              <a:pPr algn="ctr">
                <a:lnSpc>
                  <a:spcPts val="3780"/>
                </a:lnSpc>
              </a:pPr>
              <a:endParaRPr/>
            </a:p>
          </p:txBody>
        </p:sp>
      </p:grpSp>
      <p:sp>
        <p:nvSpPr>
          <p:cNvPr id="38" name="AutoShape 38"/>
          <p:cNvSpPr/>
          <p:nvPr/>
        </p:nvSpPr>
        <p:spPr>
          <a:xfrm>
            <a:off x="9144000" y="1435135"/>
            <a:ext cx="2511237" cy="19050"/>
          </a:xfrm>
          <a:prstGeom prst="line">
            <a:avLst/>
          </a:prstGeom>
          <a:ln w="38100" cap="flat">
            <a:solidFill>
              <a:srgbClr val="002C66"/>
            </a:solidFill>
            <a:prstDash val="solid"/>
            <a:headEnd type="none" w="sm" len="sm"/>
            <a:tailEnd type="none" w="sm" len="sm"/>
          </a:ln>
        </p:spPr>
      </p:sp>
      <p:sp>
        <p:nvSpPr>
          <p:cNvPr id="39" name="AutoShape 39"/>
          <p:cNvSpPr/>
          <p:nvPr/>
        </p:nvSpPr>
        <p:spPr>
          <a:xfrm flipV="1">
            <a:off x="7032637" y="1435135"/>
            <a:ext cx="2111363" cy="1403670"/>
          </a:xfrm>
          <a:prstGeom prst="line">
            <a:avLst/>
          </a:prstGeom>
          <a:ln w="38100" cap="flat">
            <a:solidFill>
              <a:srgbClr val="002C66"/>
            </a:solidFill>
            <a:prstDash val="solid"/>
            <a:headEnd type="none" w="sm" len="sm"/>
            <a:tailEnd type="none" w="sm" len="sm"/>
          </a:ln>
        </p:spPr>
      </p:sp>
      <p:sp>
        <p:nvSpPr>
          <p:cNvPr id="40" name="Freeform 40"/>
          <p:cNvSpPr/>
          <p:nvPr/>
        </p:nvSpPr>
        <p:spPr>
          <a:xfrm>
            <a:off x="455394" y="175549"/>
            <a:ext cx="1380097" cy="853151"/>
          </a:xfrm>
          <a:custGeom>
            <a:avLst/>
            <a:gdLst/>
            <a:ahLst/>
            <a:cxnLst/>
            <a:rect l="l" t="t" r="r" b="b"/>
            <a:pathLst>
              <a:path w="1380097" h="853151">
                <a:moveTo>
                  <a:pt x="0" y="0"/>
                </a:moveTo>
                <a:lnTo>
                  <a:pt x="1380097" y="0"/>
                </a:lnTo>
                <a:lnTo>
                  <a:pt x="1380097" y="853151"/>
                </a:lnTo>
                <a:lnTo>
                  <a:pt x="0" y="853151"/>
                </a:lnTo>
                <a:lnTo>
                  <a:pt x="0" y="0"/>
                </a:lnTo>
                <a:close/>
              </a:path>
            </a:pathLst>
          </a:custGeom>
          <a:blipFill>
            <a:blip r:embed="rId2"/>
            <a:stretch>
              <a:fillRect/>
            </a:stretch>
          </a:blipFill>
        </p:spPr>
      </p:sp>
      <p:sp>
        <p:nvSpPr>
          <p:cNvPr id="41" name="AutoShape 41"/>
          <p:cNvSpPr/>
          <p:nvPr/>
        </p:nvSpPr>
        <p:spPr>
          <a:xfrm>
            <a:off x="7112868" y="7543411"/>
            <a:ext cx="2031132" cy="1699594"/>
          </a:xfrm>
          <a:prstGeom prst="line">
            <a:avLst/>
          </a:prstGeom>
          <a:ln w="38100" cap="flat">
            <a:solidFill>
              <a:srgbClr val="002C66"/>
            </a:solidFill>
            <a:prstDash val="solid"/>
            <a:headEnd type="none" w="sm" len="sm"/>
            <a:tailEnd type="none" w="sm" len="sm"/>
          </a:ln>
        </p:spPr>
      </p:sp>
      <p:sp>
        <p:nvSpPr>
          <p:cNvPr id="42" name="AutoShape 42"/>
          <p:cNvSpPr/>
          <p:nvPr/>
        </p:nvSpPr>
        <p:spPr>
          <a:xfrm>
            <a:off x="9144145" y="9287640"/>
            <a:ext cx="2511237" cy="19050"/>
          </a:xfrm>
          <a:prstGeom prst="line">
            <a:avLst/>
          </a:prstGeom>
          <a:ln w="38100" cap="flat">
            <a:solidFill>
              <a:srgbClr val="002C66"/>
            </a:solidFill>
            <a:prstDash val="solid"/>
            <a:headEnd type="none" w="sm" len="sm"/>
            <a:tailEnd type="none" w="sm" len="sm"/>
          </a:ln>
        </p:spPr>
      </p:sp>
      <p:sp>
        <p:nvSpPr>
          <p:cNvPr id="43" name="AutoShape 43"/>
          <p:cNvSpPr/>
          <p:nvPr/>
        </p:nvSpPr>
        <p:spPr>
          <a:xfrm>
            <a:off x="7355842" y="7183164"/>
            <a:ext cx="4098494" cy="18073"/>
          </a:xfrm>
          <a:prstGeom prst="line">
            <a:avLst/>
          </a:prstGeom>
          <a:ln w="38100" cap="flat">
            <a:solidFill>
              <a:srgbClr val="002C66"/>
            </a:solidFill>
            <a:prstDash val="solid"/>
            <a:headEnd type="none" w="sm" len="sm"/>
            <a:tailEnd type="none" w="sm" len="sm"/>
          </a:ln>
        </p:spPr>
      </p:sp>
      <p:sp>
        <p:nvSpPr>
          <p:cNvPr id="44" name="AutoShape 44"/>
          <p:cNvSpPr/>
          <p:nvPr/>
        </p:nvSpPr>
        <p:spPr>
          <a:xfrm>
            <a:off x="7556803" y="5106377"/>
            <a:ext cx="4098494" cy="18073"/>
          </a:xfrm>
          <a:prstGeom prst="line">
            <a:avLst/>
          </a:prstGeom>
          <a:ln w="38100" cap="flat">
            <a:solidFill>
              <a:srgbClr val="002C66"/>
            </a:solidFill>
            <a:prstDash val="solid"/>
            <a:headEnd type="none" w="sm" len="sm"/>
            <a:tailEnd type="none" w="sm" len="sm"/>
          </a:ln>
        </p:spPr>
      </p:sp>
      <p:sp>
        <p:nvSpPr>
          <p:cNvPr id="45" name="AutoShape 45"/>
          <p:cNvSpPr/>
          <p:nvPr/>
        </p:nvSpPr>
        <p:spPr>
          <a:xfrm>
            <a:off x="7355758" y="3185138"/>
            <a:ext cx="4098494" cy="18073"/>
          </a:xfrm>
          <a:prstGeom prst="line">
            <a:avLst/>
          </a:prstGeom>
          <a:ln w="38100" cap="flat">
            <a:solidFill>
              <a:srgbClr val="002C66"/>
            </a:solidFill>
            <a:prstDash val="solid"/>
            <a:headEnd type="none" w="sm" len="sm"/>
            <a:tailEnd type="none" w="sm" len="sm"/>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2" name="AutoShape 2"/>
          <p:cNvSpPr/>
          <p:nvPr/>
        </p:nvSpPr>
        <p:spPr>
          <a:xfrm>
            <a:off x="6751805" y="3917341"/>
            <a:ext cx="0" cy="4676296"/>
          </a:xfrm>
          <a:prstGeom prst="line">
            <a:avLst/>
          </a:prstGeom>
          <a:ln w="47625" cap="flat">
            <a:solidFill>
              <a:srgbClr val="FFFFFF"/>
            </a:solidFill>
            <a:prstDash val="solid"/>
            <a:headEnd type="none" w="sm" len="sm"/>
            <a:tailEnd type="none" w="sm" len="sm"/>
          </a:ln>
        </p:spPr>
      </p:sp>
      <p:sp>
        <p:nvSpPr>
          <p:cNvPr id="3" name="TextBox 3"/>
          <p:cNvSpPr txBox="1"/>
          <p:nvPr/>
        </p:nvSpPr>
        <p:spPr>
          <a:xfrm>
            <a:off x="7488999" y="5438775"/>
            <a:ext cx="4026849" cy="3484101"/>
          </a:xfrm>
          <a:prstGeom prst="rect">
            <a:avLst/>
          </a:prstGeom>
        </p:spPr>
        <p:txBody>
          <a:bodyPr lIns="0" tIns="0" rIns="0" bIns="0" rtlCol="0" anchor="t">
            <a:spAutoFit/>
          </a:bodyPr>
          <a:lstStyle/>
          <a:p>
            <a:pPr algn="ctr">
              <a:lnSpc>
                <a:spcPts val="3057"/>
              </a:lnSpc>
            </a:pPr>
            <a:r>
              <a:rPr lang="en-US" sz="2215">
                <a:solidFill>
                  <a:srgbClr val="000B5D"/>
                </a:solidFill>
                <a:latin typeface="DM Sans"/>
              </a:rPr>
              <a:t> Осы сәттен бастап ойлау процесін модельдеу бойынша зерттеулер (40-жылдардың аяғы) екі тәуелсіз тәсілге бөлінді: нейрокибернетикалық және логикалық.</a:t>
            </a:r>
          </a:p>
          <a:p>
            <a:pPr algn="ctr">
              <a:lnSpc>
                <a:spcPts val="3057"/>
              </a:lnSpc>
            </a:pPr>
            <a:r>
              <a:rPr lang="en-US" sz="2215">
                <a:solidFill>
                  <a:srgbClr val="000B5D"/>
                </a:solidFill>
                <a:latin typeface="DM Sans"/>
              </a:rPr>
              <a:t> </a:t>
            </a:r>
          </a:p>
          <a:p>
            <a:pPr marL="0" lvl="0" indent="0" algn="ctr">
              <a:lnSpc>
                <a:spcPts val="3057"/>
              </a:lnSpc>
              <a:spcBef>
                <a:spcPct val="0"/>
              </a:spcBef>
            </a:pPr>
            <a:endParaRPr lang="en-US" sz="2215">
              <a:solidFill>
                <a:srgbClr val="000B5D"/>
              </a:solidFill>
              <a:latin typeface="DM Sans"/>
            </a:endParaRPr>
          </a:p>
        </p:txBody>
      </p:sp>
      <p:sp>
        <p:nvSpPr>
          <p:cNvPr id="4" name="Freeform 4"/>
          <p:cNvSpPr/>
          <p:nvPr/>
        </p:nvSpPr>
        <p:spPr>
          <a:xfrm>
            <a:off x="9332330" y="2726978"/>
            <a:ext cx="592100" cy="856988"/>
          </a:xfrm>
          <a:custGeom>
            <a:avLst/>
            <a:gdLst/>
            <a:ahLst/>
            <a:cxnLst/>
            <a:rect l="l" t="t" r="r" b="b"/>
            <a:pathLst>
              <a:path w="592100" h="856988">
                <a:moveTo>
                  <a:pt x="0" y="0"/>
                </a:moveTo>
                <a:lnTo>
                  <a:pt x="592101" y="0"/>
                </a:lnTo>
                <a:lnTo>
                  <a:pt x="592101" y="856988"/>
                </a:lnTo>
                <a:lnTo>
                  <a:pt x="0" y="8569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3351642" y="2556831"/>
            <a:ext cx="1006508" cy="1017609"/>
          </a:xfrm>
          <a:custGeom>
            <a:avLst/>
            <a:gdLst/>
            <a:ahLst/>
            <a:cxnLst/>
            <a:rect l="l" t="t" r="r" b="b"/>
            <a:pathLst>
              <a:path w="1006508" h="1017609">
                <a:moveTo>
                  <a:pt x="0" y="0"/>
                </a:moveTo>
                <a:lnTo>
                  <a:pt x="1006508" y="0"/>
                </a:lnTo>
                <a:lnTo>
                  <a:pt x="1006508" y="1017610"/>
                </a:lnTo>
                <a:lnTo>
                  <a:pt x="0" y="10176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rot="-10800000">
            <a:off x="81160" y="9258300"/>
            <a:ext cx="13457996" cy="3264379"/>
            <a:chOff x="0" y="0"/>
            <a:chExt cx="17943995" cy="4352506"/>
          </a:xfrm>
        </p:grpSpPr>
        <p:sp>
          <p:nvSpPr>
            <p:cNvPr id="7" name="Freeform 7"/>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6">
                <a:extLst>
                  <a:ext uri="{96DAC541-7B7A-43D3-8B79-37D633B846F1}">
                    <asvg:svgBlip xmlns:asvg="http://schemas.microsoft.com/office/drawing/2016/SVG/main" r:embed="rId7"/>
                  </a:ext>
                </a:extLst>
              </a:blip>
              <a:stretch>
                <a:fillRect b="-26202"/>
              </a:stretch>
            </a:blipFill>
          </p:spPr>
        </p:sp>
        <p:sp>
          <p:nvSpPr>
            <p:cNvPr id="9" name="Freeform 9"/>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6">
                <a:extLst>
                  <a:ext uri="{96DAC541-7B7A-43D3-8B79-37D633B846F1}">
                    <asvg:svgBlip xmlns:asvg="http://schemas.microsoft.com/office/drawing/2016/SVG/main" r:embed="rId7"/>
                  </a:ext>
                </a:extLst>
              </a:blip>
              <a:stretch>
                <a:fillRect b="-26202"/>
              </a:stretch>
            </a:blipFill>
          </p:spPr>
        </p:sp>
      </p:grpSp>
      <p:sp>
        <p:nvSpPr>
          <p:cNvPr id="11" name="Freeform 11"/>
          <p:cNvSpPr/>
          <p:nvPr/>
        </p:nvSpPr>
        <p:spPr>
          <a:xfrm rot="6150721">
            <a:off x="6080933" y="4579544"/>
            <a:ext cx="13544802" cy="1127911"/>
          </a:xfrm>
          <a:custGeom>
            <a:avLst/>
            <a:gdLst/>
            <a:ahLst/>
            <a:cxnLst/>
            <a:rect l="l" t="t" r="r" b="b"/>
            <a:pathLst>
              <a:path w="13544802" h="1127911">
                <a:moveTo>
                  <a:pt x="0" y="0"/>
                </a:moveTo>
                <a:lnTo>
                  <a:pt x="13544801" y="0"/>
                </a:lnTo>
                <a:lnTo>
                  <a:pt x="13544801" y="1127912"/>
                </a:lnTo>
                <a:lnTo>
                  <a:pt x="0" y="1127912"/>
                </a:lnTo>
                <a:lnTo>
                  <a:pt x="0" y="0"/>
                </a:lnTo>
                <a:close/>
              </a:path>
            </a:pathLst>
          </a:custGeom>
          <a:blipFill>
            <a:blip r:embed="rId8"/>
            <a:stretch>
              <a:fillRect t="-137172"/>
            </a:stretch>
          </a:blipFill>
        </p:spPr>
      </p:sp>
      <p:grpSp>
        <p:nvGrpSpPr>
          <p:cNvPr id="12" name="Group 12"/>
          <p:cNvGrpSpPr/>
          <p:nvPr/>
        </p:nvGrpSpPr>
        <p:grpSpPr>
          <a:xfrm>
            <a:off x="11807534" y="0"/>
            <a:ext cx="6254290" cy="10287000"/>
            <a:chOff x="0" y="0"/>
            <a:chExt cx="3860673" cy="6350000"/>
          </a:xfrm>
        </p:grpSpPr>
        <p:sp>
          <p:nvSpPr>
            <p:cNvPr id="13" name="Freeform 13"/>
            <p:cNvSpPr/>
            <p:nvPr/>
          </p:nvSpPr>
          <p:spPr>
            <a:xfrm>
              <a:off x="0" y="0"/>
              <a:ext cx="3860673" cy="6350000"/>
            </a:xfrm>
            <a:custGeom>
              <a:avLst/>
              <a:gdLst/>
              <a:ahLst/>
              <a:cxnLst/>
              <a:rect l="l" t="t" r="r" b="b"/>
              <a:pathLst>
                <a:path w="3860673" h="6350000">
                  <a:moveTo>
                    <a:pt x="3860673" y="0"/>
                  </a:moveTo>
                  <a:lnTo>
                    <a:pt x="2341753" y="6350000"/>
                  </a:lnTo>
                  <a:lnTo>
                    <a:pt x="0" y="6350000"/>
                  </a:lnTo>
                  <a:lnTo>
                    <a:pt x="1518920" y="0"/>
                  </a:lnTo>
                  <a:lnTo>
                    <a:pt x="3860673" y="0"/>
                  </a:lnTo>
                  <a:close/>
                </a:path>
              </a:pathLst>
            </a:custGeom>
            <a:blipFill>
              <a:blip r:embed="rId9"/>
              <a:stretch>
                <a:fillRect l="-73436" r="-73436"/>
              </a:stretch>
            </a:blipFill>
          </p:spPr>
        </p:sp>
      </p:grpSp>
      <p:sp>
        <p:nvSpPr>
          <p:cNvPr id="14" name="Freeform 14"/>
          <p:cNvSpPr/>
          <p:nvPr/>
        </p:nvSpPr>
        <p:spPr>
          <a:xfrm rot="-4615544">
            <a:off x="10510810" y="5041623"/>
            <a:ext cx="13544802" cy="1127911"/>
          </a:xfrm>
          <a:custGeom>
            <a:avLst/>
            <a:gdLst/>
            <a:ahLst/>
            <a:cxnLst/>
            <a:rect l="l" t="t" r="r" b="b"/>
            <a:pathLst>
              <a:path w="13544802" h="1127911">
                <a:moveTo>
                  <a:pt x="0" y="0"/>
                </a:moveTo>
                <a:lnTo>
                  <a:pt x="13544801" y="0"/>
                </a:lnTo>
                <a:lnTo>
                  <a:pt x="13544801" y="1127912"/>
                </a:lnTo>
                <a:lnTo>
                  <a:pt x="0" y="1127912"/>
                </a:lnTo>
                <a:lnTo>
                  <a:pt x="0" y="0"/>
                </a:lnTo>
                <a:close/>
              </a:path>
            </a:pathLst>
          </a:custGeom>
          <a:blipFill>
            <a:blip r:embed="rId8"/>
            <a:stretch>
              <a:fillRect t="-137172"/>
            </a:stretch>
          </a:blipFill>
        </p:spPr>
      </p:sp>
      <p:grpSp>
        <p:nvGrpSpPr>
          <p:cNvPr id="15" name="Group 15"/>
          <p:cNvGrpSpPr/>
          <p:nvPr/>
        </p:nvGrpSpPr>
        <p:grpSpPr>
          <a:xfrm rot="-10800000">
            <a:off x="15966396" y="9258300"/>
            <a:ext cx="13457996" cy="3264379"/>
            <a:chOff x="0" y="0"/>
            <a:chExt cx="17943995" cy="4352506"/>
          </a:xfrm>
        </p:grpSpPr>
        <p:sp>
          <p:nvSpPr>
            <p:cNvPr id="16" name="Freeform 16"/>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6">
                <a:extLst>
                  <a:ext uri="{96DAC541-7B7A-43D3-8B79-37D633B846F1}">
                    <asvg:svgBlip xmlns:asvg="http://schemas.microsoft.com/office/drawing/2016/SVG/main" r:embed="rId7"/>
                  </a:ext>
                </a:extLst>
              </a:blip>
              <a:stretch>
                <a:fillRect b="-26202"/>
              </a:stretch>
            </a:blipFill>
          </p:spPr>
        </p:sp>
        <p:sp>
          <p:nvSpPr>
            <p:cNvPr id="18" name="Freeform 18"/>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6">
                <a:extLst>
                  <a:ext uri="{96DAC541-7B7A-43D3-8B79-37D633B846F1}">
                    <asvg:svgBlip xmlns:asvg="http://schemas.microsoft.com/office/drawing/2016/SVG/main" r:embed="rId7"/>
                  </a:ext>
                </a:extLst>
              </a:blip>
              <a:stretch>
                <a:fillRect b="-26202"/>
              </a:stretch>
            </a:blipFill>
          </p:spPr>
        </p:sp>
      </p:grpSp>
      <p:sp>
        <p:nvSpPr>
          <p:cNvPr id="20" name="TextBox 20"/>
          <p:cNvSpPr txBox="1"/>
          <p:nvPr/>
        </p:nvSpPr>
        <p:spPr>
          <a:xfrm>
            <a:off x="1997556" y="1028700"/>
            <a:ext cx="12050646" cy="1272540"/>
          </a:xfrm>
          <a:prstGeom prst="rect">
            <a:avLst/>
          </a:prstGeom>
        </p:spPr>
        <p:txBody>
          <a:bodyPr lIns="0" tIns="0" rIns="0" bIns="0" rtlCol="0" anchor="t">
            <a:spAutoFit/>
          </a:bodyPr>
          <a:lstStyle/>
          <a:p>
            <a:pPr algn="ctr">
              <a:lnSpc>
                <a:spcPts val="3339"/>
              </a:lnSpc>
            </a:pPr>
            <a:r>
              <a:rPr lang="en-US" sz="2782">
                <a:solidFill>
                  <a:srgbClr val="000B5D"/>
                </a:solidFill>
                <a:latin typeface="Now Bold"/>
              </a:rPr>
              <a:t>2.ЖАСАНДЫ ИНТЕЛЛЕКТІҢ ДАМУ ТАРИХЫ ЖӘНЕ ОНЫ ҚҰРУ ТӘСІЛДЕРІ</a:t>
            </a:r>
          </a:p>
          <a:p>
            <a:pPr marL="0" lvl="0" indent="0" algn="ctr">
              <a:lnSpc>
                <a:spcPts val="3339"/>
              </a:lnSpc>
              <a:spcBef>
                <a:spcPct val="0"/>
              </a:spcBef>
            </a:pPr>
            <a:endParaRPr lang="en-US" sz="2782">
              <a:solidFill>
                <a:srgbClr val="000B5D"/>
              </a:solidFill>
              <a:latin typeface="Now Bold"/>
            </a:endParaRPr>
          </a:p>
        </p:txBody>
      </p:sp>
      <p:sp>
        <p:nvSpPr>
          <p:cNvPr id="21" name="TextBox 21"/>
          <p:cNvSpPr txBox="1"/>
          <p:nvPr/>
        </p:nvSpPr>
        <p:spPr>
          <a:xfrm>
            <a:off x="1696175" y="4828321"/>
            <a:ext cx="4317442" cy="4475299"/>
          </a:xfrm>
          <a:prstGeom prst="rect">
            <a:avLst/>
          </a:prstGeom>
        </p:spPr>
        <p:txBody>
          <a:bodyPr lIns="0" tIns="0" rIns="0" bIns="0" rtlCol="0" anchor="t">
            <a:spAutoFit/>
          </a:bodyPr>
          <a:lstStyle/>
          <a:p>
            <a:pPr algn="ctr">
              <a:lnSpc>
                <a:spcPts val="2801"/>
              </a:lnSpc>
            </a:pPr>
            <a:r>
              <a:rPr lang="en-US" sz="2030">
                <a:solidFill>
                  <a:srgbClr val="000B5D"/>
                </a:solidFill>
                <a:latin typeface="DM Sans"/>
              </a:rPr>
              <a:t> Адамның жасанды ұқсастығын жасау идеясы ежелгі уақытта ауада болған. Сонымен, Ежелгі Египетте Амон құдайының «жандандыратын» механикалық мүсіні Жасалды. Ежелгі мысырлықтар мен римдіктер пайғамбарлықтарды ым-ишарат еткен және айтқан діни мүсіндерге құрметпен қарады (әрине, діни қызметкерлердің көмегінсіз емес).</a:t>
            </a:r>
          </a:p>
          <a:p>
            <a:pPr marL="0" lvl="0" indent="0" algn="ctr">
              <a:lnSpc>
                <a:spcPts val="1973"/>
              </a:lnSpc>
              <a:spcBef>
                <a:spcPct val="0"/>
              </a:spcBef>
            </a:pPr>
            <a:endParaRPr lang="en-US" sz="2030">
              <a:solidFill>
                <a:srgbClr val="000B5D"/>
              </a:solidFill>
              <a:latin typeface="DM Sans"/>
            </a:endParaRPr>
          </a:p>
        </p:txBody>
      </p:sp>
      <p:sp>
        <p:nvSpPr>
          <p:cNvPr id="22" name="TextBox 22"/>
          <p:cNvSpPr txBox="1"/>
          <p:nvPr/>
        </p:nvSpPr>
        <p:spPr>
          <a:xfrm>
            <a:off x="1841472" y="3869716"/>
            <a:ext cx="4026849" cy="1150555"/>
          </a:xfrm>
          <a:prstGeom prst="rect">
            <a:avLst/>
          </a:prstGeom>
        </p:spPr>
        <p:txBody>
          <a:bodyPr lIns="0" tIns="0" rIns="0" bIns="0" rtlCol="0" anchor="t">
            <a:spAutoFit/>
          </a:bodyPr>
          <a:lstStyle/>
          <a:p>
            <a:pPr algn="ctr">
              <a:lnSpc>
                <a:spcPts val="3057"/>
              </a:lnSpc>
            </a:pPr>
            <a:r>
              <a:rPr lang="en-US" sz="2215">
                <a:solidFill>
                  <a:srgbClr val="000B5D"/>
                </a:solidFill>
                <a:latin typeface="DM Sans Bold"/>
              </a:rPr>
              <a:t> 1) КОМПЬЮТЕРЛЕР ОЙЛАП ТАБЫЛҒАНҒА ДЕЙІН</a:t>
            </a:r>
          </a:p>
          <a:p>
            <a:pPr marL="0" lvl="0" indent="0" algn="ctr">
              <a:lnSpc>
                <a:spcPts val="3057"/>
              </a:lnSpc>
              <a:spcBef>
                <a:spcPct val="0"/>
              </a:spcBef>
            </a:pPr>
            <a:endParaRPr lang="en-US" sz="2215">
              <a:solidFill>
                <a:srgbClr val="000B5D"/>
              </a:solidFill>
              <a:latin typeface="DM Sans Bold"/>
            </a:endParaRPr>
          </a:p>
        </p:txBody>
      </p:sp>
      <p:sp>
        <p:nvSpPr>
          <p:cNvPr id="23" name="TextBox 23"/>
          <p:cNvSpPr txBox="1"/>
          <p:nvPr/>
        </p:nvSpPr>
        <p:spPr>
          <a:xfrm>
            <a:off x="7614956" y="3869716"/>
            <a:ext cx="4026849" cy="1150555"/>
          </a:xfrm>
          <a:prstGeom prst="rect">
            <a:avLst/>
          </a:prstGeom>
        </p:spPr>
        <p:txBody>
          <a:bodyPr lIns="0" tIns="0" rIns="0" bIns="0" rtlCol="0" anchor="t">
            <a:spAutoFit/>
          </a:bodyPr>
          <a:lstStyle/>
          <a:p>
            <a:pPr algn="ctr">
              <a:lnSpc>
                <a:spcPts val="3057"/>
              </a:lnSpc>
            </a:pPr>
            <a:r>
              <a:rPr lang="en-US" sz="2215">
                <a:solidFill>
                  <a:srgbClr val="000B5D"/>
                </a:solidFill>
                <a:latin typeface="DM Sans Bold"/>
              </a:rPr>
              <a:t> 2) КОМПЬЮТЕРЛЕР ОЙЛАП ТАПҚАННАН КЕЙІН</a:t>
            </a:r>
          </a:p>
          <a:p>
            <a:pPr marL="0" lvl="0" indent="0" algn="ctr">
              <a:lnSpc>
                <a:spcPts val="3057"/>
              </a:lnSpc>
              <a:spcBef>
                <a:spcPct val="0"/>
              </a:spcBef>
            </a:pPr>
            <a:endParaRPr lang="en-US" sz="2215">
              <a:solidFill>
                <a:srgbClr val="000B5D"/>
              </a:solidFill>
              <a:latin typeface="DM Sans Bold"/>
            </a:endParaRPr>
          </a:p>
        </p:txBody>
      </p:sp>
      <p:sp>
        <p:nvSpPr>
          <p:cNvPr id="24" name="Freeform 24"/>
          <p:cNvSpPr/>
          <p:nvPr/>
        </p:nvSpPr>
        <p:spPr>
          <a:xfrm>
            <a:off x="461374" y="0"/>
            <a:ext cx="1380097" cy="853151"/>
          </a:xfrm>
          <a:custGeom>
            <a:avLst/>
            <a:gdLst/>
            <a:ahLst/>
            <a:cxnLst/>
            <a:rect l="l" t="t" r="r" b="b"/>
            <a:pathLst>
              <a:path w="1380097" h="853151">
                <a:moveTo>
                  <a:pt x="0" y="0"/>
                </a:moveTo>
                <a:lnTo>
                  <a:pt x="1380098" y="0"/>
                </a:lnTo>
                <a:lnTo>
                  <a:pt x="1380098" y="853151"/>
                </a:lnTo>
                <a:lnTo>
                  <a:pt x="0" y="853151"/>
                </a:lnTo>
                <a:lnTo>
                  <a:pt x="0" y="0"/>
                </a:lnTo>
                <a:close/>
              </a:path>
            </a:pathLst>
          </a:custGeom>
          <a:blipFill>
            <a:blip r:embed="rId10"/>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2" name="Freeform 2"/>
          <p:cNvSpPr/>
          <p:nvPr/>
        </p:nvSpPr>
        <p:spPr>
          <a:xfrm>
            <a:off x="-5931377" y="-2920938"/>
            <a:ext cx="10196686" cy="10196686"/>
          </a:xfrm>
          <a:custGeom>
            <a:avLst/>
            <a:gdLst/>
            <a:ahLst/>
            <a:cxnLst/>
            <a:rect l="l" t="t" r="r" b="b"/>
            <a:pathLst>
              <a:path w="10196686" h="10196686">
                <a:moveTo>
                  <a:pt x="0" y="0"/>
                </a:moveTo>
                <a:lnTo>
                  <a:pt x="10196686" y="0"/>
                </a:lnTo>
                <a:lnTo>
                  <a:pt x="10196686" y="10196686"/>
                </a:lnTo>
                <a:lnTo>
                  <a:pt x="0" y="10196686"/>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4697329" y="6667836"/>
            <a:ext cx="8414387" cy="8414387"/>
          </a:xfrm>
          <a:custGeom>
            <a:avLst/>
            <a:gdLst/>
            <a:ahLst/>
            <a:cxnLst/>
            <a:rect l="l" t="t" r="r" b="b"/>
            <a:pathLst>
              <a:path w="8414387" h="8414387">
                <a:moveTo>
                  <a:pt x="0" y="0"/>
                </a:moveTo>
                <a:lnTo>
                  <a:pt x="8414387" y="0"/>
                </a:lnTo>
                <a:lnTo>
                  <a:pt x="8414387" y="8414387"/>
                </a:lnTo>
                <a:lnTo>
                  <a:pt x="0" y="8414387"/>
                </a:lnTo>
                <a:lnTo>
                  <a:pt x="0" y="0"/>
                </a:lnTo>
                <a:close/>
              </a:path>
            </a:pathLst>
          </a:custGeom>
          <a:blipFill>
            <a:blip r:embed="rId4">
              <a:alphaModFix amt="29000"/>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8604687" y="1878741"/>
            <a:ext cx="1142373" cy="114237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1D40"/>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05"/>
                </a:lnSpc>
              </a:pPr>
              <a:endParaRPr/>
            </a:p>
          </p:txBody>
        </p:sp>
      </p:grpSp>
      <p:sp>
        <p:nvSpPr>
          <p:cNvPr id="7" name="Freeform 7"/>
          <p:cNvSpPr/>
          <p:nvPr/>
        </p:nvSpPr>
        <p:spPr>
          <a:xfrm>
            <a:off x="8769416" y="2092675"/>
            <a:ext cx="733166" cy="714504"/>
          </a:xfrm>
          <a:custGeom>
            <a:avLst/>
            <a:gdLst/>
            <a:ahLst/>
            <a:cxnLst/>
            <a:rect l="l" t="t" r="r" b="b"/>
            <a:pathLst>
              <a:path w="733166" h="714504">
                <a:moveTo>
                  <a:pt x="0" y="0"/>
                </a:moveTo>
                <a:lnTo>
                  <a:pt x="733167" y="0"/>
                </a:lnTo>
                <a:lnTo>
                  <a:pt x="733167" y="714504"/>
                </a:lnTo>
                <a:lnTo>
                  <a:pt x="0" y="714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8" name="Group 8"/>
          <p:cNvGrpSpPr/>
          <p:nvPr/>
        </p:nvGrpSpPr>
        <p:grpSpPr>
          <a:xfrm>
            <a:off x="8604687" y="6917421"/>
            <a:ext cx="1142373" cy="114237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1D40"/>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05"/>
                </a:lnSpc>
              </a:pPr>
              <a:endParaRPr/>
            </a:p>
          </p:txBody>
        </p:sp>
      </p:grpSp>
      <p:sp>
        <p:nvSpPr>
          <p:cNvPr id="11" name="Freeform 11"/>
          <p:cNvSpPr/>
          <p:nvPr/>
        </p:nvSpPr>
        <p:spPr>
          <a:xfrm>
            <a:off x="8883069" y="7166384"/>
            <a:ext cx="585607" cy="669613"/>
          </a:xfrm>
          <a:custGeom>
            <a:avLst/>
            <a:gdLst/>
            <a:ahLst/>
            <a:cxnLst/>
            <a:rect l="l" t="t" r="r" b="b"/>
            <a:pathLst>
              <a:path w="585607" h="669613">
                <a:moveTo>
                  <a:pt x="0" y="0"/>
                </a:moveTo>
                <a:lnTo>
                  <a:pt x="585608" y="0"/>
                </a:lnTo>
                <a:lnTo>
                  <a:pt x="585608" y="669613"/>
                </a:lnTo>
                <a:lnTo>
                  <a:pt x="0" y="6696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954559" y="2177405"/>
            <a:ext cx="7135777" cy="7828891"/>
          </a:xfrm>
          <a:custGeom>
            <a:avLst/>
            <a:gdLst/>
            <a:ahLst/>
            <a:cxnLst/>
            <a:rect l="l" t="t" r="r" b="b"/>
            <a:pathLst>
              <a:path w="7135777" h="7828891">
                <a:moveTo>
                  <a:pt x="0" y="0"/>
                </a:moveTo>
                <a:lnTo>
                  <a:pt x="7135778" y="0"/>
                </a:lnTo>
                <a:lnTo>
                  <a:pt x="7135778" y="7828891"/>
                </a:lnTo>
                <a:lnTo>
                  <a:pt x="0" y="7828891"/>
                </a:lnTo>
                <a:lnTo>
                  <a:pt x="0" y="0"/>
                </a:lnTo>
                <a:close/>
              </a:path>
            </a:pathLst>
          </a:custGeom>
          <a:blipFill>
            <a:blip r:embed="rId10"/>
            <a:stretch>
              <a:fillRect l="-6522" r="-6522" b="-9839"/>
            </a:stretch>
          </a:blipFill>
        </p:spPr>
      </p:sp>
      <p:sp>
        <p:nvSpPr>
          <p:cNvPr id="13" name="TextBox 13"/>
          <p:cNvSpPr txBox="1"/>
          <p:nvPr/>
        </p:nvSpPr>
        <p:spPr>
          <a:xfrm>
            <a:off x="1569494" y="1332958"/>
            <a:ext cx="6362206" cy="1091565"/>
          </a:xfrm>
          <a:prstGeom prst="rect">
            <a:avLst/>
          </a:prstGeom>
        </p:spPr>
        <p:txBody>
          <a:bodyPr lIns="0" tIns="0" rIns="0" bIns="0" rtlCol="0" anchor="t">
            <a:spAutoFit/>
          </a:bodyPr>
          <a:lstStyle/>
          <a:p>
            <a:pPr algn="ctr">
              <a:lnSpc>
                <a:spcPts val="2918"/>
              </a:lnSpc>
            </a:pPr>
            <a:r>
              <a:rPr lang="en-US" sz="2432">
                <a:solidFill>
                  <a:srgbClr val="000B5D"/>
                </a:solidFill>
                <a:latin typeface="Now Bold"/>
              </a:rPr>
              <a:t>ЖАК ДЕ ВОКАНСОННЫҢ МЕХАНИКАЛЫҚ ҮЙРЕГІ</a:t>
            </a:r>
          </a:p>
          <a:p>
            <a:pPr marL="0" lvl="0" indent="0" algn="l">
              <a:lnSpc>
                <a:spcPts val="2798"/>
              </a:lnSpc>
              <a:spcBef>
                <a:spcPct val="0"/>
              </a:spcBef>
            </a:pPr>
            <a:endParaRPr lang="en-US" sz="2432">
              <a:solidFill>
                <a:srgbClr val="000B5D"/>
              </a:solidFill>
              <a:latin typeface="Now Bold"/>
            </a:endParaRPr>
          </a:p>
        </p:txBody>
      </p:sp>
      <p:sp>
        <p:nvSpPr>
          <p:cNvPr id="14" name="TextBox 14"/>
          <p:cNvSpPr txBox="1"/>
          <p:nvPr/>
        </p:nvSpPr>
        <p:spPr>
          <a:xfrm>
            <a:off x="10014539" y="860627"/>
            <a:ext cx="8015632" cy="4282873"/>
          </a:xfrm>
          <a:prstGeom prst="rect">
            <a:avLst/>
          </a:prstGeom>
        </p:spPr>
        <p:txBody>
          <a:bodyPr lIns="0" tIns="0" rIns="0" bIns="0" rtlCol="0" anchor="t">
            <a:spAutoFit/>
          </a:bodyPr>
          <a:lstStyle/>
          <a:p>
            <a:pPr algn="l">
              <a:lnSpc>
                <a:spcPts val="3078"/>
              </a:lnSpc>
            </a:pPr>
            <a:r>
              <a:rPr lang="en-US" sz="2231">
                <a:solidFill>
                  <a:srgbClr val="000B5D"/>
                </a:solidFill>
                <a:latin typeface="DM Sans"/>
              </a:rPr>
              <a:t> Ортағасырлық шежірелер машиналар туралы әңгімелерге толы, олар өздерінің қожайындары сияқты сөйлей және қозғала алады. Орта ғасырларда және тіпті кейінірек данагөйлердің біреуінде гомункулалар ( лат. homunculus-адам) - ортағасырлық алхимиктердің пікірінше, жасанды жолмен алуға болатын адамға ұқсас тіршілік иелері. Көрнекті швейцариялық дәрігер және XVI ғасырдың натуралисті Теофраст Бомбаст фон Гогенгейм (Парацельс деген атпен танымал) Гомункул жасау нұсқаулығын қалдырды. </a:t>
            </a:r>
          </a:p>
          <a:p>
            <a:pPr marL="0" lvl="0" indent="0" algn="l">
              <a:lnSpc>
                <a:spcPts val="3078"/>
              </a:lnSpc>
              <a:spcBef>
                <a:spcPct val="0"/>
              </a:spcBef>
            </a:pPr>
            <a:endParaRPr lang="en-US" sz="2231">
              <a:solidFill>
                <a:srgbClr val="000B5D"/>
              </a:solidFill>
              <a:latin typeface="DM Sans"/>
            </a:endParaRPr>
          </a:p>
        </p:txBody>
      </p:sp>
      <p:sp>
        <p:nvSpPr>
          <p:cNvPr id="15" name="TextBox 15"/>
          <p:cNvSpPr txBox="1"/>
          <p:nvPr/>
        </p:nvSpPr>
        <p:spPr>
          <a:xfrm>
            <a:off x="9991537" y="5333892"/>
            <a:ext cx="8015632" cy="4672404"/>
          </a:xfrm>
          <a:prstGeom prst="rect">
            <a:avLst/>
          </a:prstGeom>
        </p:spPr>
        <p:txBody>
          <a:bodyPr lIns="0" tIns="0" rIns="0" bIns="0" rtlCol="0" anchor="t">
            <a:spAutoFit/>
          </a:bodyPr>
          <a:lstStyle/>
          <a:p>
            <a:pPr algn="l">
              <a:lnSpc>
                <a:spcPts val="3138"/>
              </a:lnSpc>
            </a:pPr>
            <a:r>
              <a:rPr lang="en-US" sz="2274">
                <a:solidFill>
                  <a:srgbClr val="000B5D"/>
                </a:solidFill>
                <a:latin typeface="DM Sans"/>
              </a:rPr>
              <a:t> XVIII ғасырда технологияның дамуына, әсіресе сағат механизмдерінің дамуына байланысты, мұндай өнертабыстарға қызығушылық артты, дегенмен нәтижелер Парацельске қарағанда әлдеқайда «ойыншық» болды. 1737 жылы француз өнертапқышы Жак де Вокансон адам бойына механикалық флейта жасады, ол он екі әуенді орындады, саусақтарымен тесіктер арқылы өтіп, нағыз музыкант сияқты ауыз қуысына соққы берді. Шебердің басқа туындылары механикалық барабаншы мен үйректер болды, олар қанаттарын қағып, шашыраған тамақты жеді (1738).</a:t>
            </a:r>
          </a:p>
          <a:p>
            <a:pPr marL="0" lvl="0" indent="0" algn="l">
              <a:lnSpc>
                <a:spcPts val="3138"/>
              </a:lnSpc>
              <a:spcBef>
                <a:spcPct val="0"/>
              </a:spcBef>
            </a:pPr>
            <a:endParaRPr lang="en-US" sz="2274">
              <a:solidFill>
                <a:srgbClr val="000B5D"/>
              </a:solidFill>
              <a:latin typeface="DM Sans"/>
            </a:endParaRPr>
          </a:p>
        </p:txBody>
      </p:sp>
      <p:sp>
        <p:nvSpPr>
          <p:cNvPr id="16" name="Freeform 16"/>
          <p:cNvSpPr/>
          <p:nvPr/>
        </p:nvSpPr>
        <p:spPr>
          <a:xfrm>
            <a:off x="455394" y="175549"/>
            <a:ext cx="1380097" cy="853151"/>
          </a:xfrm>
          <a:custGeom>
            <a:avLst/>
            <a:gdLst/>
            <a:ahLst/>
            <a:cxnLst/>
            <a:rect l="l" t="t" r="r" b="b"/>
            <a:pathLst>
              <a:path w="1380097" h="853151">
                <a:moveTo>
                  <a:pt x="0" y="0"/>
                </a:moveTo>
                <a:lnTo>
                  <a:pt x="1380097" y="0"/>
                </a:lnTo>
                <a:lnTo>
                  <a:pt x="1380097" y="853151"/>
                </a:lnTo>
                <a:lnTo>
                  <a:pt x="0" y="853151"/>
                </a:lnTo>
                <a:lnTo>
                  <a:pt x="0" y="0"/>
                </a:lnTo>
                <a:close/>
              </a:path>
            </a:pathLst>
          </a:custGeom>
          <a:blipFill>
            <a:blip r:embed="rId11"/>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2583</Words>
  <Application>Microsoft Office PowerPoint</Application>
  <PresentationFormat>Произвольный</PresentationFormat>
  <Paragraphs>111</Paragraphs>
  <Slides>25</Slides>
  <Notes>0</Notes>
  <HiddenSlides>0</HiddenSlides>
  <MMClips>0</MMClips>
  <ScaleCrop>false</ScaleCrop>
  <HeadingPairs>
    <vt:vector size="6" baseType="variant">
      <vt:variant>
        <vt:lpstr>Использованные шрифты</vt:lpstr>
      </vt:variant>
      <vt:variant>
        <vt:i4>26</vt:i4>
      </vt:variant>
      <vt:variant>
        <vt:lpstr>Тема</vt:lpstr>
      </vt:variant>
      <vt:variant>
        <vt:i4>1</vt:i4>
      </vt:variant>
      <vt:variant>
        <vt:lpstr>Заголовки слайдов</vt:lpstr>
      </vt:variant>
      <vt:variant>
        <vt:i4>25</vt:i4>
      </vt:variant>
    </vt:vector>
  </HeadingPairs>
  <TitlesOfParts>
    <vt:vector size="52" baseType="lpstr">
      <vt:lpstr>Calibri</vt:lpstr>
      <vt:lpstr>Montserrat Classic</vt:lpstr>
      <vt:lpstr>Agrandir Wide Medium</vt:lpstr>
      <vt:lpstr>Open Sans 2 Bold</vt:lpstr>
      <vt:lpstr>Open Sans 2 Italics</vt:lpstr>
      <vt:lpstr>Barlow SemiCondensed Bold</vt:lpstr>
      <vt:lpstr>Open Sans 1 Bold</vt:lpstr>
      <vt:lpstr>Open Sans 2</vt:lpstr>
      <vt:lpstr>Open Sans 1</vt:lpstr>
      <vt:lpstr>Clear Sans</vt:lpstr>
      <vt:lpstr>DM Sans</vt:lpstr>
      <vt:lpstr>Barlow Condensed</vt:lpstr>
      <vt:lpstr>Open Sans 2 Bold Italics</vt:lpstr>
      <vt:lpstr>Now Bold</vt:lpstr>
      <vt:lpstr>Arial</vt:lpstr>
      <vt:lpstr>Clear Sans Bold</vt:lpstr>
      <vt:lpstr>Poppins</vt:lpstr>
      <vt:lpstr>Open Sans 1 Bold Italics</vt:lpstr>
      <vt:lpstr>DM Sans Bold</vt:lpstr>
      <vt:lpstr>Open Sans 1 Italics</vt:lpstr>
      <vt:lpstr>Poppins Bold</vt:lpstr>
      <vt:lpstr>Source Sans Pro</vt:lpstr>
      <vt:lpstr>Open Sans 1 Medium</vt:lpstr>
      <vt:lpstr>Roboto Bold</vt:lpstr>
      <vt:lpstr>Barlow Condensed Bold</vt:lpstr>
      <vt:lpstr>Chau Philomene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Дәріс №2. Жасанды зияткерлік жүйелер</dc:title>
  <cp:lastModifiedBy>Zhekeeva.Akkalam@outlook.com</cp:lastModifiedBy>
  <cp:revision>2</cp:revision>
  <dcterms:created xsi:type="dcterms:W3CDTF">2006-08-16T00:00:00Z</dcterms:created>
  <dcterms:modified xsi:type="dcterms:W3CDTF">2024-06-24T18:31:55Z</dcterms:modified>
  <dc:identifier>DAGIGXluImg</dc:identifier>
</cp:coreProperties>
</file>